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Montserrat Semi-Bold" charset="1" panose="00000700000000000000"/>
      <p:regular r:id="rId34"/>
    </p:embeddedFont>
    <p:embeddedFont>
      <p:font typeface="Montserrat" charset="1" panose="00000500000000000000"/>
      <p:regular r:id="rId35"/>
    </p:embeddedFont>
    <p:embeddedFont>
      <p:font typeface="Open Sans Bold" charset="1" panose="020B0806030504020204"/>
      <p:regular r:id="rId36"/>
    </p:embeddedFont>
    <p:embeddedFont>
      <p:font typeface="Open Sans" charset="1" panose="020B0606030504020204"/>
      <p:regular r:id="rId37"/>
    </p:embeddedFont>
    <p:embeddedFont>
      <p:font typeface="Montserrat Semi-Bold Bold" charset="1" panose="00000800000000000000"/>
      <p:regular r:id="rId38"/>
    </p:embeddedFont>
    <p:embeddedFont>
      <p:font typeface="Montserrat Bold" charset="1" panose="000006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grpSp>
        <p:nvGrpSpPr>
          <p:cNvPr name="Group 2" id="2"/>
          <p:cNvGrpSpPr/>
          <p:nvPr/>
        </p:nvGrpSpPr>
        <p:grpSpPr>
          <a:xfrm rot="0">
            <a:off x="10249759" y="769955"/>
            <a:ext cx="7259572" cy="5977910"/>
            <a:chOff x="0" y="0"/>
            <a:chExt cx="9679430" cy="7970547"/>
          </a:xfrm>
        </p:grpSpPr>
        <p:pic>
          <p:nvPicPr>
            <p:cNvPr name="Picture 3" id="3"/>
            <p:cNvPicPr>
              <a:picLocks noChangeAspect="true"/>
            </p:cNvPicPr>
            <p:nvPr/>
          </p:nvPicPr>
          <p:blipFill>
            <a:blip r:embed="rId2"/>
            <a:srcRect l="2090" t="0" r="2090" b="0"/>
            <a:stretch>
              <a:fillRect/>
            </a:stretch>
          </p:blipFill>
          <p:spPr>
            <a:xfrm flipH="false" flipV="false">
              <a:off x="0" y="0"/>
              <a:ext cx="9679430" cy="7970547"/>
            </a:xfrm>
            <a:prstGeom prst="rect">
              <a:avLst/>
            </a:prstGeom>
          </p:spPr>
        </p:pic>
      </p:grpSp>
      <p:sp>
        <p:nvSpPr>
          <p:cNvPr name="AutoShape 4" id="4">
            <a:extLst>
              <a:ext uri="{C183D7F6-B498-43B3-948B-1728B52AA6E4}">
                <adec:decorative xmlns:adec="http://schemas.microsoft.com/office/drawing/2017/decorative" val="1"/>
              </a:ext>
            </a:extLst>
          </p:cNvPr>
          <p:cNvSpPr/>
          <p:nvPr/>
        </p:nvSpPr>
        <p:spPr>
          <a:xfrm rot="0">
            <a:off x="1031069" y="9182522"/>
            <a:ext cx="4232004" cy="0"/>
          </a:xfrm>
          <a:prstGeom prst="line">
            <a:avLst/>
          </a:prstGeom>
          <a:ln cap="rnd" w="9525">
            <a:solidFill>
              <a:srgbClr val="EAE3D6"/>
            </a:solidFill>
            <a:prstDash val="solid"/>
            <a:headEnd type="none" len="sm" w="sm"/>
            <a:tailEnd type="none" len="sm" w="sm"/>
          </a:ln>
        </p:spPr>
      </p:sp>
      <p:grpSp>
        <p:nvGrpSpPr>
          <p:cNvPr name="Group 5" id="5"/>
          <p:cNvGrpSpPr/>
          <p:nvPr/>
        </p:nvGrpSpPr>
        <p:grpSpPr>
          <a:xfrm rot="0">
            <a:off x="1028700" y="3349397"/>
            <a:ext cx="11793069" cy="4285389"/>
            <a:chOff x="0" y="0"/>
            <a:chExt cx="15724092" cy="5713852"/>
          </a:xfrm>
        </p:grpSpPr>
        <p:sp>
          <p:nvSpPr>
            <p:cNvPr name="TextBox 6" id="6"/>
            <p:cNvSpPr txBox="true"/>
            <p:nvPr/>
          </p:nvSpPr>
          <p:spPr>
            <a:xfrm rot="0">
              <a:off x="0" y="0"/>
              <a:ext cx="11626550" cy="2438400"/>
            </a:xfrm>
            <a:prstGeom prst="rect">
              <a:avLst/>
            </a:prstGeom>
          </p:spPr>
          <p:txBody>
            <a:bodyPr anchor="t" rtlCol="false" tIns="0" lIns="0" bIns="0" rIns="0">
              <a:spAutoFit/>
            </a:bodyPr>
            <a:lstStyle/>
            <a:p>
              <a:pPr algn="l">
                <a:lnSpc>
                  <a:spcPts val="14400"/>
                </a:lnSpc>
              </a:pPr>
              <a:r>
                <a:rPr lang="en-US" sz="12000">
                  <a:solidFill>
                    <a:srgbClr val="FFFFFF"/>
                  </a:solidFill>
                  <a:latin typeface="Montserrat Semi-Bold"/>
                  <a:ea typeface="Montserrat Semi-Bold"/>
                  <a:cs typeface="Montserrat Semi-Bold"/>
                  <a:sym typeface="Montserrat Semi-Bold"/>
                </a:rPr>
                <a:t>LAUNDRY</a:t>
              </a:r>
            </a:p>
          </p:txBody>
        </p:sp>
        <p:sp>
          <p:nvSpPr>
            <p:cNvPr name="TextBox 7" id="7"/>
            <p:cNvSpPr txBox="true"/>
            <p:nvPr/>
          </p:nvSpPr>
          <p:spPr>
            <a:xfrm rot="0">
              <a:off x="0" y="3275452"/>
              <a:ext cx="15724092" cy="2438400"/>
            </a:xfrm>
            <a:prstGeom prst="rect">
              <a:avLst/>
            </a:prstGeom>
          </p:spPr>
          <p:txBody>
            <a:bodyPr anchor="t" rtlCol="false" tIns="0" lIns="0" bIns="0" rIns="0">
              <a:spAutoFit/>
            </a:bodyPr>
            <a:lstStyle/>
            <a:p>
              <a:pPr algn="l">
                <a:lnSpc>
                  <a:spcPts val="14400"/>
                </a:lnSpc>
              </a:pPr>
            </a:p>
          </p:txBody>
        </p:sp>
      </p:grpSp>
      <p:sp>
        <p:nvSpPr>
          <p:cNvPr name="TextBox 8" id="8"/>
          <p:cNvSpPr txBox="true"/>
          <p:nvPr/>
        </p:nvSpPr>
        <p:spPr>
          <a:xfrm rot="0">
            <a:off x="5581902" y="8958049"/>
            <a:ext cx="6136664" cy="372745"/>
          </a:xfrm>
          <a:prstGeom prst="rect">
            <a:avLst/>
          </a:prstGeom>
        </p:spPr>
        <p:txBody>
          <a:bodyPr anchor="t" rtlCol="false" tIns="0" lIns="0" bIns="0" rIns="0">
            <a:spAutoFit/>
          </a:bodyPr>
          <a:lstStyle/>
          <a:p>
            <a:pPr algn="l">
              <a:lnSpc>
                <a:spcPts val="3079"/>
              </a:lnSpc>
            </a:pPr>
            <a:r>
              <a:rPr lang="en-US" sz="2200" spc="131">
                <a:solidFill>
                  <a:srgbClr val="FFFFFF"/>
                </a:solidFill>
                <a:latin typeface="Montserrat"/>
                <a:ea typeface="Montserrat"/>
                <a:cs typeface="Montserrat"/>
                <a:sym typeface="Montserrat"/>
              </a:rPr>
              <a:t>SPONSORSHIP OPPORTUNITIES</a:t>
            </a:r>
          </a:p>
        </p:txBody>
      </p:sp>
      <p:sp>
        <p:nvSpPr>
          <p:cNvPr name="TextBox 9" id="9"/>
          <p:cNvSpPr txBox="true"/>
          <p:nvPr/>
        </p:nvSpPr>
        <p:spPr>
          <a:xfrm rot="0">
            <a:off x="2155140" y="844567"/>
            <a:ext cx="3426762" cy="374650"/>
          </a:xfrm>
          <a:prstGeom prst="rect">
            <a:avLst/>
          </a:prstGeom>
        </p:spPr>
        <p:txBody>
          <a:bodyPr anchor="t" rtlCol="false" tIns="0" lIns="0" bIns="0" rIns="0">
            <a:spAutoFit/>
          </a:bodyPr>
          <a:lstStyle/>
          <a:p>
            <a:pPr algn="l">
              <a:lnSpc>
                <a:spcPts val="3049"/>
              </a:lnSpc>
            </a:pPr>
            <a:r>
              <a:rPr lang="en-US" sz="2499">
                <a:solidFill>
                  <a:srgbClr val="FFFFFF"/>
                </a:solidFill>
                <a:latin typeface="Montserrat"/>
                <a:ea typeface="Montserrat"/>
                <a:cs typeface="Montserrat"/>
                <a:sym typeface="Montserrat"/>
              </a:rPr>
              <a:t>KELOMPOK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2892960" y="2261679"/>
            <a:ext cx="13085079" cy="6673390"/>
          </a:xfrm>
          <a:custGeom>
            <a:avLst/>
            <a:gdLst/>
            <a:ahLst/>
            <a:cxnLst/>
            <a:rect r="r" b="b" t="t" l="l"/>
            <a:pathLst>
              <a:path h="6673390" w="13085079">
                <a:moveTo>
                  <a:pt x="0" y="0"/>
                </a:moveTo>
                <a:lnTo>
                  <a:pt x="13085080" y="0"/>
                </a:lnTo>
                <a:lnTo>
                  <a:pt x="13085080" y="6673390"/>
                </a:lnTo>
                <a:lnTo>
                  <a:pt x="0" y="6673390"/>
                </a:lnTo>
                <a:lnTo>
                  <a:pt x="0" y="0"/>
                </a:lnTo>
                <a:close/>
              </a:path>
            </a:pathLst>
          </a:custGeom>
          <a:blipFill>
            <a:blip r:embed="rId2"/>
            <a:stretch>
              <a:fillRect l="0" t="0" r="0" b="0"/>
            </a:stretch>
          </a:blipFill>
        </p:spPr>
      </p:sp>
      <p:grpSp>
        <p:nvGrpSpPr>
          <p:cNvPr name="Group 3" id="3"/>
          <p:cNvGrpSpPr/>
          <p:nvPr/>
        </p:nvGrpSpPr>
        <p:grpSpPr>
          <a:xfrm rot="0">
            <a:off x="-3503849" y="100646"/>
            <a:ext cx="12939348" cy="1538288"/>
            <a:chOff x="0" y="0"/>
            <a:chExt cx="17252465" cy="2051050"/>
          </a:xfrm>
        </p:grpSpPr>
        <p:sp>
          <p:nvSpPr>
            <p:cNvPr name="TextBox 4" id="4"/>
            <p:cNvSpPr txBox="true"/>
            <p:nvPr/>
          </p:nvSpPr>
          <p:spPr>
            <a:xfrm rot="0">
              <a:off x="4838366" y="0"/>
              <a:ext cx="12414099" cy="1130300"/>
            </a:xfrm>
            <a:prstGeom prst="rect">
              <a:avLst/>
            </a:prstGeom>
          </p:spPr>
          <p:txBody>
            <a:bodyPr anchor="t" rtlCol="false" tIns="0" lIns="0" bIns="0" rIns="0">
              <a:spAutoFit/>
            </a:bodyPr>
            <a:lstStyle/>
            <a:p>
              <a:pPr algn="r">
                <a:lnSpc>
                  <a:spcPts val="6720"/>
                </a:lnSpc>
              </a:pPr>
              <a:r>
                <a:rPr lang="en-US" sz="5600">
                  <a:solidFill>
                    <a:srgbClr val="FFFFFF"/>
                  </a:solidFill>
                  <a:latin typeface="Montserrat Semi-Bold"/>
                  <a:ea typeface="Montserrat Semi-Bold"/>
                  <a:cs typeface="Montserrat Semi-Bold"/>
                  <a:sym typeface="Montserrat Semi-Bold"/>
                </a:rPr>
                <a:t>3. METODE PENELITIAN</a:t>
              </a:r>
            </a:p>
          </p:txBody>
        </p:sp>
        <p:sp>
          <p:nvSpPr>
            <p:cNvPr name="TextBox 5" id="5"/>
            <p:cNvSpPr txBox="true"/>
            <p:nvPr/>
          </p:nvSpPr>
          <p:spPr>
            <a:xfrm rot="0">
              <a:off x="0" y="1435100"/>
              <a:ext cx="17252465" cy="615950"/>
            </a:xfrm>
            <a:prstGeom prst="rect">
              <a:avLst/>
            </a:prstGeom>
          </p:spPr>
          <p:txBody>
            <a:bodyPr anchor="t" rtlCol="false" tIns="0" lIns="0" bIns="0" rIns="0">
              <a:spAutoFit/>
            </a:bodyPr>
            <a:lstStyle/>
            <a:p>
              <a:pPr algn="r">
                <a:lnSpc>
                  <a:spcPts val="3899"/>
                </a:lnSpc>
              </a:pPr>
            </a:p>
          </p:txBody>
        </p:sp>
      </p:grpSp>
      <p:sp>
        <p:nvSpPr>
          <p:cNvPr name="TextBox 6" id="6"/>
          <p:cNvSpPr txBox="true"/>
          <p:nvPr/>
        </p:nvSpPr>
        <p:spPr>
          <a:xfrm rot="0">
            <a:off x="818058" y="1073784"/>
            <a:ext cx="8325942" cy="565150"/>
          </a:xfrm>
          <a:prstGeom prst="rect">
            <a:avLst/>
          </a:prstGeom>
        </p:spPr>
        <p:txBody>
          <a:bodyPr anchor="t" rtlCol="false" tIns="0" lIns="0" bIns="0" rIns="0">
            <a:spAutoFit/>
          </a:bodyPr>
          <a:lstStyle/>
          <a:p>
            <a:pPr algn="ctr">
              <a:lnSpc>
                <a:spcPts val="4550"/>
              </a:lnSpc>
              <a:spcBef>
                <a:spcPct val="0"/>
              </a:spcBef>
            </a:pPr>
            <a:r>
              <a:rPr lang="en-US" sz="3500">
                <a:solidFill>
                  <a:srgbClr val="FFFFFF"/>
                </a:solidFill>
                <a:latin typeface="Montserrat"/>
                <a:ea typeface="Montserrat"/>
                <a:cs typeface="Montserrat"/>
                <a:sym typeface="Montserrat"/>
              </a:rPr>
              <a:t>3.1 Entity Relationship Diagram (ERD)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5950566" y="1555750"/>
            <a:ext cx="7115376" cy="8443125"/>
          </a:xfrm>
          <a:custGeom>
            <a:avLst/>
            <a:gdLst/>
            <a:ahLst/>
            <a:cxnLst/>
            <a:rect r="r" b="b" t="t" l="l"/>
            <a:pathLst>
              <a:path h="8443125" w="7115376">
                <a:moveTo>
                  <a:pt x="0" y="0"/>
                </a:moveTo>
                <a:lnTo>
                  <a:pt x="7115375" y="0"/>
                </a:lnTo>
                <a:lnTo>
                  <a:pt x="7115375" y="8443125"/>
                </a:lnTo>
                <a:lnTo>
                  <a:pt x="0" y="8443125"/>
                </a:lnTo>
                <a:lnTo>
                  <a:pt x="0" y="0"/>
                </a:lnTo>
                <a:close/>
              </a:path>
            </a:pathLst>
          </a:custGeom>
          <a:blipFill>
            <a:blip r:embed="rId2"/>
            <a:stretch>
              <a:fillRect l="0" t="0" r="0" b="0"/>
            </a:stretch>
          </a:blipFill>
        </p:spPr>
      </p:sp>
      <p:grpSp>
        <p:nvGrpSpPr>
          <p:cNvPr name="Group 3" id="3"/>
          <p:cNvGrpSpPr/>
          <p:nvPr/>
        </p:nvGrpSpPr>
        <p:grpSpPr>
          <a:xfrm rot="0">
            <a:off x="-3503849" y="100646"/>
            <a:ext cx="12939348" cy="1538288"/>
            <a:chOff x="0" y="0"/>
            <a:chExt cx="17252465" cy="2051050"/>
          </a:xfrm>
        </p:grpSpPr>
        <p:sp>
          <p:nvSpPr>
            <p:cNvPr name="TextBox 4" id="4"/>
            <p:cNvSpPr txBox="true"/>
            <p:nvPr/>
          </p:nvSpPr>
          <p:spPr>
            <a:xfrm rot="0">
              <a:off x="4838366" y="0"/>
              <a:ext cx="12414099" cy="1130300"/>
            </a:xfrm>
            <a:prstGeom prst="rect">
              <a:avLst/>
            </a:prstGeom>
          </p:spPr>
          <p:txBody>
            <a:bodyPr anchor="t" rtlCol="false" tIns="0" lIns="0" bIns="0" rIns="0">
              <a:spAutoFit/>
            </a:bodyPr>
            <a:lstStyle/>
            <a:p>
              <a:pPr algn="r">
                <a:lnSpc>
                  <a:spcPts val="6720"/>
                </a:lnSpc>
              </a:pPr>
              <a:r>
                <a:rPr lang="en-US" sz="5600">
                  <a:solidFill>
                    <a:srgbClr val="FFFFFF"/>
                  </a:solidFill>
                  <a:latin typeface="Montserrat Semi-Bold"/>
                  <a:ea typeface="Montserrat Semi-Bold"/>
                  <a:cs typeface="Montserrat Semi-Bold"/>
                  <a:sym typeface="Montserrat Semi-Bold"/>
                </a:rPr>
                <a:t>3. METODE PENELITIAN</a:t>
              </a:r>
            </a:p>
          </p:txBody>
        </p:sp>
        <p:sp>
          <p:nvSpPr>
            <p:cNvPr name="TextBox 5" id="5"/>
            <p:cNvSpPr txBox="true"/>
            <p:nvPr/>
          </p:nvSpPr>
          <p:spPr>
            <a:xfrm rot="0">
              <a:off x="0" y="1435100"/>
              <a:ext cx="17252465" cy="615950"/>
            </a:xfrm>
            <a:prstGeom prst="rect">
              <a:avLst/>
            </a:prstGeom>
          </p:spPr>
          <p:txBody>
            <a:bodyPr anchor="t" rtlCol="false" tIns="0" lIns="0" bIns="0" rIns="0">
              <a:spAutoFit/>
            </a:bodyPr>
            <a:lstStyle/>
            <a:p>
              <a:pPr algn="r">
                <a:lnSpc>
                  <a:spcPts val="3899"/>
                </a:lnSpc>
              </a:pPr>
            </a:p>
          </p:txBody>
        </p:sp>
      </p:grpSp>
      <p:sp>
        <p:nvSpPr>
          <p:cNvPr name="TextBox 6" id="6"/>
          <p:cNvSpPr txBox="true"/>
          <p:nvPr/>
        </p:nvSpPr>
        <p:spPr>
          <a:xfrm rot="0">
            <a:off x="692379" y="990600"/>
            <a:ext cx="7515622" cy="565150"/>
          </a:xfrm>
          <a:prstGeom prst="rect">
            <a:avLst/>
          </a:prstGeom>
        </p:spPr>
        <p:txBody>
          <a:bodyPr anchor="t" rtlCol="false" tIns="0" lIns="0" bIns="0" rIns="0">
            <a:spAutoFit/>
          </a:bodyPr>
          <a:lstStyle/>
          <a:p>
            <a:pPr algn="ctr">
              <a:lnSpc>
                <a:spcPts val="4550"/>
              </a:lnSpc>
              <a:spcBef>
                <a:spcPct val="0"/>
              </a:spcBef>
            </a:pPr>
            <a:r>
              <a:rPr lang="en-US" sz="3500">
                <a:solidFill>
                  <a:srgbClr val="FFFFFF"/>
                </a:solidFill>
                <a:latin typeface="Montserrat"/>
                <a:ea typeface="Montserrat"/>
                <a:cs typeface="Montserrat"/>
                <a:sym typeface="Montserrat"/>
              </a:rPr>
              <a:t>3.2 Logical Record Structure (LRS)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1028700" y="1404778"/>
            <a:ext cx="4553808" cy="1252315"/>
            <a:chOff x="0" y="0"/>
            <a:chExt cx="6071743" cy="1669753"/>
          </a:xfrm>
        </p:grpSpPr>
        <p:sp>
          <p:nvSpPr>
            <p:cNvPr name="TextBox 3" id="3"/>
            <p:cNvSpPr txBox="true"/>
            <p:nvPr/>
          </p:nvSpPr>
          <p:spPr>
            <a:xfrm rot="0">
              <a:off x="0" y="152865"/>
              <a:ext cx="6071743" cy="740833"/>
            </a:xfrm>
            <a:prstGeom prst="rect">
              <a:avLst/>
            </a:prstGeom>
          </p:spPr>
          <p:txBody>
            <a:bodyPr anchor="t" rtlCol="false" tIns="0" lIns="0" bIns="0" rIns="0">
              <a:spAutoFit/>
            </a:bodyPr>
            <a:lstStyle/>
            <a:p>
              <a:pPr algn="l">
                <a:lnSpc>
                  <a:spcPts val="4550"/>
                </a:lnSpc>
              </a:pPr>
              <a:r>
                <a:rPr lang="en-US" sz="3500" b="true">
                  <a:solidFill>
                    <a:srgbClr val="FFFFFF"/>
                  </a:solidFill>
                  <a:latin typeface="Montserrat Semi-Bold Bold"/>
                  <a:ea typeface="Montserrat Semi-Bold Bold"/>
                  <a:cs typeface="Montserrat Semi-Bold Bold"/>
                  <a:sym typeface="Montserrat Semi-Bold Bold"/>
                </a:rPr>
                <a:t>4.1 Codding</a:t>
              </a:r>
            </a:p>
          </p:txBody>
        </p:sp>
        <p:sp>
          <p:nvSpPr>
            <p:cNvPr name="TextBox 4" id="4"/>
            <p:cNvSpPr txBox="true"/>
            <p:nvPr/>
          </p:nvSpPr>
          <p:spPr>
            <a:xfrm rot="0">
              <a:off x="0" y="1025228"/>
              <a:ext cx="5383645" cy="644525"/>
            </a:xfrm>
            <a:prstGeom prst="rect">
              <a:avLst/>
            </a:prstGeom>
          </p:spPr>
          <p:txBody>
            <a:bodyPr anchor="t" rtlCol="false" tIns="0" lIns="0" bIns="0" rIns="0">
              <a:spAutoFit/>
            </a:bodyPr>
            <a:lstStyle/>
            <a:p>
              <a:pPr algn="l">
                <a:lnSpc>
                  <a:spcPts val="4199"/>
                </a:lnSpc>
              </a:pPr>
            </a:p>
          </p:txBody>
        </p:sp>
        <p:sp>
          <p:nvSpPr>
            <p:cNvPr name="AutoShape 5" id="5"/>
            <p:cNvSpPr/>
            <p:nvPr/>
          </p:nvSpPr>
          <p:spPr>
            <a:xfrm>
              <a:off x="0" y="6350"/>
              <a:ext cx="6071743" cy="0"/>
            </a:xfrm>
            <a:prstGeom prst="line">
              <a:avLst/>
            </a:prstGeom>
            <a:ln cap="rnd" w="12700">
              <a:solidFill>
                <a:srgbClr val="FFFFFF"/>
              </a:solidFill>
              <a:prstDash val="solid"/>
              <a:headEnd type="none" len="sm" w="sm"/>
              <a:tailEnd type="none" len="sm" w="sm"/>
            </a:ln>
          </p:spPr>
        </p:sp>
      </p:grpSp>
      <p:sp>
        <p:nvSpPr>
          <p:cNvPr name="Freeform 6" id="6"/>
          <p:cNvSpPr/>
          <p:nvPr/>
        </p:nvSpPr>
        <p:spPr>
          <a:xfrm flipH="false" flipV="false" rot="0">
            <a:off x="2135518" y="2657092"/>
            <a:ext cx="14016965" cy="6044816"/>
          </a:xfrm>
          <a:custGeom>
            <a:avLst/>
            <a:gdLst/>
            <a:ahLst/>
            <a:cxnLst/>
            <a:rect r="r" b="b" t="t" l="l"/>
            <a:pathLst>
              <a:path h="6044816" w="14016965">
                <a:moveTo>
                  <a:pt x="0" y="0"/>
                </a:moveTo>
                <a:lnTo>
                  <a:pt x="14016964" y="0"/>
                </a:lnTo>
                <a:lnTo>
                  <a:pt x="14016964" y="6044816"/>
                </a:lnTo>
                <a:lnTo>
                  <a:pt x="0" y="6044816"/>
                </a:lnTo>
                <a:lnTo>
                  <a:pt x="0" y="0"/>
                </a:lnTo>
                <a:close/>
              </a:path>
            </a:pathLst>
          </a:custGeom>
          <a:blipFill>
            <a:blip r:embed="rId2"/>
            <a:stretch>
              <a:fillRect l="0" t="0" r="0" b="0"/>
            </a:stretch>
          </a:blipFill>
        </p:spPr>
      </p:sp>
      <p:sp>
        <p:nvSpPr>
          <p:cNvPr name="TextBox 7" id="7"/>
          <p:cNvSpPr txBox="true"/>
          <p:nvPr/>
        </p:nvSpPr>
        <p:spPr>
          <a:xfrm rot="0">
            <a:off x="0" y="33178"/>
            <a:ext cx="10392204" cy="1371600"/>
          </a:xfrm>
          <a:prstGeom prst="rect">
            <a:avLst/>
          </a:prstGeom>
        </p:spPr>
        <p:txBody>
          <a:bodyPr anchor="t" rtlCol="false" tIns="0" lIns="0" bIns="0" rIns="0">
            <a:spAutoFit/>
          </a:bodyPr>
          <a:lstStyle/>
          <a:p>
            <a:pPr algn="l">
              <a:lnSpc>
                <a:spcPts val="10800"/>
              </a:lnSpc>
            </a:pPr>
            <a:r>
              <a:rPr lang="en-US" sz="9000">
                <a:solidFill>
                  <a:srgbClr val="FFFFFF"/>
                </a:solidFill>
                <a:latin typeface="Montserrat Semi-Bold"/>
                <a:ea typeface="Montserrat Semi-Bold"/>
                <a:cs typeface="Montserrat Semi-Bold"/>
                <a:sym typeface="Montserrat Semi-Bold"/>
              </a:rPr>
              <a:t>4. PEMBAHASAN</a:t>
            </a:r>
          </a:p>
        </p:txBody>
      </p:sp>
      <p:sp>
        <p:nvSpPr>
          <p:cNvPr name="TextBox 8" id="8"/>
          <p:cNvSpPr txBox="true"/>
          <p:nvPr/>
        </p:nvSpPr>
        <p:spPr>
          <a:xfrm rot="0">
            <a:off x="17259300" y="680878"/>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FFFFFF"/>
                </a:solidFill>
                <a:latin typeface="Montserrat Semi-Bold"/>
                <a:ea typeface="Montserrat Semi-Bold"/>
                <a:cs typeface="Montserrat Semi-Bold"/>
                <a:sym typeface="Montserrat Semi-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1028700" y="1404778"/>
            <a:ext cx="4553808" cy="1252315"/>
            <a:chOff x="0" y="0"/>
            <a:chExt cx="6071743" cy="1669753"/>
          </a:xfrm>
        </p:grpSpPr>
        <p:sp>
          <p:nvSpPr>
            <p:cNvPr name="TextBox 3" id="3"/>
            <p:cNvSpPr txBox="true"/>
            <p:nvPr/>
          </p:nvSpPr>
          <p:spPr>
            <a:xfrm rot="0">
              <a:off x="0" y="152865"/>
              <a:ext cx="6071743" cy="740833"/>
            </a:xfrm>
            <a:prstGeom prst="rect">
              <a:avLst/>
            </a:prstGeom>
          </p:spPr>
          <p:txBody>
            <a:bodyPr anchor="t" rtlCol="false" tIns="0" lIns="0" bIns="0" rIns="0">
              <a:spAutoFit/>
            </a:bodyPr>
            <a:lstStyle/>
            <a:p>
              <a:pPr algn="l">
                <a:lnSpc>
                  <a:spcPts val="4550"/>
                </a:lnSpc>
              </a:pPr>
              <a:r>
                <a:rPr lang="en-US" sz="3500" b="true">
                  <a:solidFill>
                    <a:srgbClr val="FFFFFF"/>
                  </a:solidFill>
                  <a:latin typeface="Montserrat Semi-Bold Bold"/>
                  <a:ea typeface="Montserrat Semi-Bold Bold"/>
                  <a:cs typeface="Montserrat Semi-Bold Bold"/>
                  <a:sym typeface="Montserrat Semi-Bold Bold"/>
                </a:rPr>
                <a:t>4.1 Codding</a:t>
              </a:r>
            </a:p>
          </p:txBody>
        </p:sp>
        <p:sp>
          <p:nvSpPr>
            <p:cNvPr name="TextBox 4" id="4"/>
            <p:cNvSpPr txBox="true"/>
            <p:nvPr/>
          </p:nvSpPr>
          <p:spPr>
            <a:xfrm rot="0">
              <a:off x="0" y="1025228"/>
              <a:ext cx="5383645" cy="644525"/>
            </a:xfrm>
            <a:prstGeom prst="rect">
              <a:avLst/>
            </a:prstGeom>
          </p:spPr>
          <p:txBody>
            <a:bodyPr anchor="t" rtlCol="false" tIns="0" lIns="0" bIns="0" rIns="0">
              <a:spAutoFit/>
            </a:bodyPr>
            <a:lstStyle/>
            <a:p>
              <a:pPr algn="l">
                <a:lnSpc>
                  <a:spcPts val="4199"/>
                </a:lnSpc>
              </a:pPr>
            </a:p>
          </p:txBody>
        </p:sp>
        <p:sp>
          <p:nvSpPr>
            <p:cNvPr name="AutoShape 5" id="5"/>
            <p:cNvSpPr/>
            <p:nvPr/>
          </p:nvSpPr>
          <p:spPr>
            <a:xfrm>
              <a:off x="0" y="6350"/>
              <a:ext cx="6071743" cy="0"/>
            </a:xfrm>
            <a:prstGeom prst="line">
              <a:avLst/>
            </a:prstGeom>
            <a:ln cap="rnd" w="12700">
              <a:solidFill>
                <a:srgbClr val="FFFFFF"/>
              </a:solidFill>
              <a:prstDash val="solid"/>
              <a:headEnd type="none" len="sm" w="sm"/>
              <a:tailEnd type="none" len="sm" w="sm"/>
            </a:ln>
          </p:spPr>
        </p:sp>
      </p:grpSp>
      <p:sp>
        <p:nvSpPr>
          <p:cNvPr name="Freeform 6" id="6"/>
          <p:cNvSpPr/>
          <p:nvPr/>
        </p:nvSpPr>
        <p:spPr>
          <a:xfrm flipH="false" flipV="false" rot="0">
            <a:off x="1115520" y="3156957"/>
            <a:ext cx="16056960" cy="4582956"/>
          </a:xfrm>
          <a:custGeom>
            <a:avLst/>
            <a:gdLst/>
            <a:ahLst/>
            <a:cxnLst/>
            <a:rect r="r" b="b" t="t" l="l"/>
            <a:pathLst>
              <a:path h="4582956" w="16056960">
                <a:moveTo>
                  <a:pt x="0" y="0"/>
                </a:moveTo>
                <a:lnTo>
                  <a:pt x="16056960" y="0"/>
                </a:lnTo>
                <a:lnTo>
                  <a:pt x="16056960" y="4582957"/>
                </a:lnTo>
                <a:lnTo>
                  <a:pt x="0" y="4582957"/>
                </a:lnTo>
                <a:lnTo>
                  <a:pt x="0" y="0"/>
                </a:lnTo>
                <a:close/>
              </a:path>
            </a:pathLst>
          </a:custGeom>
          <a:blipFill>
            <a:blip r:embed="rId2"/>
            <a:stretch>
              <a:fillRect l="0" t="-1938" r="-930" b="-1938"/>
            </a:stretch>
          </a:blipFill>
        </p:spPr>
      </p:sp>
      <p:sp>
        <p:nvSpPr>
          <p:cNvPr name="TextBox 7" id="7"/>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13</a:t>
            </a:r>
          </a:p>
        </p:txBody>
      </p:sp>
      <p:sp>
        <p:nvSpPr>
          <p:cNvPr name="TextBox 8" id="8"/>
          <p:cNvSpPr txBox="true"/>
          <p:nvPr/>
        </p:nvSpPr>
        <p:spPr>
          <a:xfrm rot="0">
            <a:off x="0" y="33178"/>
            <a:ext cx="10392204" cy="1371600"/>
          </a:xfrm>
          <a:prstGeom prst="rect">
            <a:avLst/>
          </a:prstGeom>
        </p:spPr>
        <p:txBody>
          <a:bodyPr anchor="t" rtlCol="false" tIns="0" lIns="0" bIns="0" rIns="0">
            <a:spAutoFit/>
          </a:bodyPr>
          <a:lstStyle/>
          <a:p>
            <a:pPr algn="l">
              <a:lnSpc>
                <a:spcPts val="10800"/>
              </a:lnSpc>
            </a:pPr>
            <a:r>
              <a:rPr lang="en-US" sz="9000">
                <a:solidFill>
                  <a:srgbClr val="FFFFFF"/>
                </a:solidFill>
                <a:latin typeface="Montserrat Semi-Bold"/>
                <a:ea typeface="Montserrat Semi-Bold"/>
                <a:cs typeface="Montserrat Semi-Bold"/>
                <a:sym typeface="Montserrat Semi-Bold"/>
              </a:rPr>
              <a:t>4. PEMBAHASAN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1028700" y="1404778"/>
            <a:ext cx="4553808" cy="1252315"/>
            <a:chOff x="0" y="0"/>
            <a:chExt cx="6071743" cy="1669753"/>
          </a:xfrm>
        </p:grpSpPr>
        <p:sp>
          <p:nvSpPr>
            <p:cNvPr name="TextBox 3" id="3"/>
            <p:cNvSpPr txBox="true"/>
            <p:nvPr/>
          </p:nvSpPr>
          <p:spPr>
            <a:xfrm rot="0">
              <a:off x="0" y="152865"/>
              <a:ext cx="6071743" cy="740833"/>
            </a:xfrm>
            <a:prstGeom prst="rect">
              <a:avLst/>
            </a:prstGeom>
          </p:spPr>
          <p:txBody>
            <a:bodyPr anchor="t" rtlCol="false" tIns="0" lIns="0" bIns="0" rIns="0">
              <a:spAutoFit/>
            </a:bodyPr>
            <a:lstStyle/>
            <a:p>
              <a:pPr algn="l">
                <a:lnSpc>
                  <a:spcPts val="4550"/>
                </a:lnSpc>
              </a:pPr>
              <a:r>
                <a:rPr lang="en-US" sz="3500" b="true">
                  <a:solidFill>
                    <a:srgbClr val="FFFFFF"/>
                  </a:solidFill>
                  <a:latin typeface="Montserrat Semi-Bold Bold"/>
                  <a:ea typeface="Montserrat Semi-Bold Bold"/>
                  <a:cs typeface="Montserrat Semi-Bold Bold"/>
                  <a:sym typeface="Montserrat Semi-Bold Bold"/>
                </a:rPr>
                <a:t>4.1 Codding</a:t>
              </a:r>
            </a:p>
          </p:txBody>
        </p:sp>
        <p:sp>
          <p:nvSpPr>
            <p:cNvPr name="TextBox 4" id="4"/>
            <p:cNvSpPr txBox="true"/>
            <p:nvPr/>
          </p:nvSpPr>
          <p:spPr>
            <a:xfrm rot="0">
              <a:off x="0" y="1025228"/>
              <a:ext cx="5383645" cy="644525"/>
            </a:xfrm>
            <a:prstGeom prst="rect">
              <a:avLst/>
            </a:prstGeom>
          </p:spPr>
          <p:txBody>
            <a:bodyPr anchor="t" rtlCol="false" tIns="0" lIns="0" bIns="0" rIns="0">
              <a:spAutoFit/>
            </a:bodyPr>
            <a:lstStyle/>
            <a:p>
              <a:pPr algn="l">
                <a:lnSpc>
                  <a:spcPts val="4199"/>
                </a:lnSpc>
              </a:pPr>
            </a:p>
          </p:txBody>
        </p:sp>
        <p:sp>
          <p:nvSpPr>
            <p:cNvPr name="AutoShape 5" id="5"/>
            <p:cNvSpPr/>
            <p:nvPr/>
          </p:nvSpPr>
          <p:spPr>
            <a:xfrm>
              <a:off x="0" y="6350"/>
              <a:ext cx="6071743" cy="0"/>
            </a:xfrm>
            <a:prstGeom prst="line">
              <a:avLst/>
            </a:prstGeom>
            <a:ln cap="rnd" w="12700">
              <a:solidFill>
                <a:srgbClr val="FFFFFF"/>
              </a:solidFill>
              <a:prstDash val="solid"/>
              <a:headEnd type="none" len="sm" w="sm"/>
              <a:tailEnd type="none" len="sm" w="sm"/>
            </a:ln>
          </p:spPr>
        </p:sp>
      </p:grpSp>
      <p:sp>
        <p:nvSpPr>
          <p:cNvPr name="Freeform 6" id="6"/>
          <p:cNvSpPr/>
          <p:nvPr/>
        </p:nvSpPr>
        <p:spPr>
          <a:xfrm flipH="false" flipV="false" rot="0">
            <a:off x="1975888" y="2466514"/>
            <a:ext cx="14336223" cy="6791786"/>
          </a:xfrm>
          <a:custGeom>
            <a:avLst/>
            <a:gdLst/>
            <a:ahLst/>
            <a:cxnLst/>
            <a:rect r="r" b="b" t="t" l="l"/>
            <a:pathLst>
              <a:path h="6791786" w="14336223">
                <a:moveTo>
                  <a:pt x="0" y="0"/>
                </a:moveTo>
                <a:lnTo>
                  <a:pt x="14336224" y="0"/>
                </a:lnTo>
                <a:lnTo>
                  <a:pt x="14336224" y="6791786"/>
                </a:lnTo>
                <a:lnTo>
                  <a:pt x="0" y="6791786"/>
                </a:lnTo>
                <a:lnTo>
                  <a:pt x="0" y="0"/>
                </a:lnTo>
                <a:close/>
              </a:path>
            </a:pathLst>
          </a:custGeom>
          <a:blipFill>
            <a:blip r:embed="rId2"/>
            <a:stretch>
              <a:fillRect l="0" t="0" r="0" b="0"/>
            </a:stretch>
          </a:blipFill>
        </p:spPr>
      </p:sp>
      <p:sp>
        <p:nvSpPr>
          <p:cNvPr name="TextBox 7" id="7"/>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14</a:t>
            </a:r>
          </a:p>
        </p:txBody>
      </p:sp>
      <p:sp>
        <p:nvSpPr>
          <p:cNvPr name="TextBox 8" id="8"/>
          <p:cNvSpPr txBox="true"/>
          <p:nvPr/>
        </p:nvSpPr>
        <p:spPr>
          <a:xfrm rot="0">
            <a:off x="0" y="33178"/>
            <a:ext cx="10392204" cy="1371600"/>
          </a:xfrm>
          <a:prstGeom prst="rect">
            <a:avLst/>
          </a:prstGeom>
        </p:spPr>
        <p:txBody>
          <a:bodyPr anchor="t" rtlCol="false" tIns="0" lIns="0" bIns="0" rIns="0">
            <a:spAutoFit/>
          </a:bodyPr>
          <a:lstStyle/>
          <a:p>
            <a:pPr algn="l">
              <a:lnSpc>
                <a:spcPts val="10800"/>
              </a:lnSpc>
            </a:pPr>
            <a:r>
              <a:rPr lang="en-US" sz="9000">
                <a:solidFill>
                  <a:srgbClr val="FFFFFF"/>
                </a:solidFill>
                <a:latin typeface="Montserrat Semi-Bold"/>
                <a:ea typeface="Montserrat Semi-Bold"/>
                <a:cs typeface="Montserrat Semi-Bold"/>
                <a:sym typeface="Montserrat Semi-Bold"/>
              </a:rPr>
              <a:t>4. PEMBAHASAN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3059124" y="2244731"/>
            <a:ext cx="11167288" cy="7661491"/>
          </a:xfrm>
          <a:custGeom>
            <a:avLst/>
            <a:gdLst/>
            <a:ahLst/>
            <a:cxnLst/>
            <a:rect r="r" b="b" t="t" l="l"/>
            <a:pathLst>
              <a:path h="7661491" w="11167288">
                <a:moveTo>
                  <a:pt x="0" y="0"/>
                </a:moveTo>
                <a:lnTo>
                  <a:pt x="11167288" y="0"/>
                </a:lnTo>
                <a:lnTo>
                  <a:pt x="11167288" y="7661491"/>
                </a:lnTo>
                <a:lnTo>
                  <a:pt x="0" y="7661491"/>
                </a:lnTo>
                <a:lnTo>
                  <a:pt x="0" y="0"/>
                </a:lnTo>
                <a:close/>
              </a:path>
            </a:pathLst>
          </a:custGeom>
          <a:blipFill>
            <a:blip r:embed="rId2"/>
            <a:stretch>
              <a:fillRect l="0" t="-494" r="0" b="-494"/>
            </a:stretch>
          </a:blipFill>
        </p:spPr>
      </p:sp>
      <p:grpSp>
        <p:nvGrpSpPr>
          <p:cNvPr name="Group 3" id="3"/>
          <p:cNvGrpSpPr/>
          <p:nvPr/>
        </p:nvGrpSpPr>
        <p:grpSpPr>
          <a:xfrm rot="0">
            <a:off x="375360" y="82178"/>
            <a:ext cx="14588435" cy="1893045"/>
            <a:chOff x="0" y="0"/>
            <a:chExt cx="19451247" cy="2524059"/>
          </a:xfrm>
        </p:grpSpPr>
        <p:sp>
          <p:nvSpPr>
            <p:cNvPr name="TextBox 4" id="4"/>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4.2 Hasil Running Program</a:t>
              </a:r>
            </a:p>
          </p:txBody>
        </p:sp>
        <p:sp>
          <p:nvSpPr>
            <p:cNvPr name="TextBox 5" id="5"/>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
        <p:nvSpPr>
          <p:cNvPr name="TextBox 6" id="6"/>
          <p:cNvSpPr txBox="true"/>
          <p:nvPr/>
        </p:nvSpPr>
        <p:spPr>
          <a:xfrm rot="0">
            <a:off x="17259300" y="680878"/>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FFFFFF"/>
                </a:solidFill>
                <a:latin typeface="Montserrat Semi-Bold"/>
                <a:ea typeface="Montserrat Semi-Bold"/>
                <a:cs typeface="Montserrat Semi-Bold"/>
                <a:sym typeface="Montserrat Semi-Bold"/>
              </a:rPr>
              <a:t>15</a:t>
            </a:r>
          </a:p>
        </p:txBody>
      </p:sp>
      <p:grpSp>
        <p:nvGrpSpPr>
          <p:cNvPr name="Group 7" id="7"/>
          <p:cNvGrpSpPr/>
          <p:nvPr/>
        </p:nvGrpSpPr>
        <p:grpSpPr>
          <a:xfrm rot="0">
            <a:off x="4752293" y="1028700"/>
            <a:ext cx="14588435" cy="1893045"/>
            <a:chOff x="0" y="0"/>
            <a:chExt cx="19451247" cy="2524059"/>
          </a:xfrm>
        </p:grpSpPr>
        <p:sp>
          <p:nvSpPr>
            <p:cNvPr name="TextBox 8" id="8"/>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Login</a:t>
              </a:r>
            </a:p>
          </p:txBody>
        </p:sp>
        <p:sp>
          <p:nvSpPr>
            <p:cNvPr name="TextBox 9" id="9"/>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662978" y="1742370"/>
            <a:ext cx="16962045" cy="8544630"/>
          </a:xfrm>
          <a:custGeom>
            <a:avLst/>
            <a:gdLst/>
            <a:ahLst/>
            <a:cxnLst/>
            <a:rect r="r" b="b" t="t" l="l"/>
            <a:pathLst>
              <a:path h="8544630" w="16962045">
                <a:moveTo>
                  <a:pt x="0" y="0"/>
                </a:moveTo>
                <a:lnTo>
                  <a:pt x="16962044" y="0"/>
                </a:lnTo>
                <a:lnTo>
                  <a:pt x="16962044" y="8544630"/>
                </a:lnTo>
                <a:lnTo>
                  <a:pt x="0" y="8544630"/>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16</a:t>
            </a:r>
          </a:p>
        </p:txBody>
      </p:sp>
      <p:grpSp>
        <p:nvGrpSpPr>
          <p:cNvPr name="Group 4" id="4"/>
          <p:cNvGrpSpPr/>
          <p:nvPr/>
        </p:nvGrpSpPr>
        <p:grpSpPr>
          <a:xfrm rot="0">
            <a:off x="4398165" y="477834"/>
            <a:ext cx="14588435" cy="1893045"/>
            <a:chOff x="0" y="0"/>
            <a:chExt cx="19451247" cy="2524059"/>
          </a:xfrm>
        </p:grpSpPr>
        <p:sp>
          <p:nvSpPr>
            <p:cNvPr name="TextBox 5" id="5"/>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Dashboard</a:t>
              </a:r>
            </a:p>
          </p:txBody>
        </p:sp>
        <p:sp>
          <p:nvSpPr>
            <p:cNvPr name="TextBox 6" id="6"/>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804561" y="1954902"/>
            <a:ext cx="16705961" cy="8332098"/>
          </a:xfrm>
          <a:custGeom>
            <a:avLst/>
            <a:gdLst/>
            <a:ahLst/>
            <a:cxnLst/>
            <a:rect r="r" b="b" t="t" l="l"/>
            <a:pathLst>
              <a:path h="8332098" w="16705961">
                <a:moveTo>
                  <a:pt x="0" y="0"/>
                </a:moveTo>
                <a:lnTo>
                  <a:pt x="16705961" y="0"/>
                </a:lnTo>
                <a:lnTo>
                  <a:pt x="16705961" y="8332098"/>
                </a:lnTo>
                <a:lnTo>
                  <a:pt x="0" y="8332098"/>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17</a:t>
            </a:r>
          </a:p>
        </p:txBody>
      </p:sp>
      <p:grpSp>
        <p:nvGrpSpPr>
          <p:cNvPr name="Group 4" id="4"/>
          <p:cNvGrpSpPr/>
          <p:nvPr/>
        </p:nvGrpSpPr>
        <p:grpSpPr>
          <a:xfrm rot="0">
            <a:off x="4712945" y="399139"/>
            <a:ext cx="14588435" cy="1893045"/>
            <a:chOff x="0" y="0"/>
            <a:chExt cx="19451247" cy="2524059"/>
          </a:xfrm>
        </p:grpSpPr>
        <p:sp>
          <p:nvSpPr>
            <p:cNvPr name="TextBox 5" id="5"/>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Home</a:t>
              </a:r>
            </a:p>
          </p:txBody>
        </p:sp>
        <p:sp>
          <p:nvSpPr>
            <p:cNvPr name="TextBox 6" id="6"/>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680220" y="1823220"/>
            <a:ext cx="16927561" cy="8463780"/>
          </a:xfrm>
          <a:custGeom>
            <a:avLst/>
            <a:gdLst/>
            <a:ahLst/>
            <a:cxnLst/>
            <a:rect r="r" b="b" t="t" l="l"/>
            <a:pathLst>
              <a:path h="8463780" w="16927561">
                <a:moveTo>
                  <a:pt x="0" y="0"/>
                </a:moveTo>
                <a:lnTo>
                  <a:pt x="16927560" y="0"/>
                </a:lnTo>
                <a:lnTo>
                  <a:pt x="16927560" y="8463780"/>
                </a:lnTo>
                <a:lnTo>
                  <a:pt x="0" y="8463780"/>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18</a:t>
            </a:r>
          </a:p>
        </p:txBody>
      </p:sp>
      <p:grpSp>
        <p:nvGrpSpPr>
          <p:cNvPr name="Group 4" id="4"/>
          <p:cNvGrpSpPr/>
          <p:nvPr/>
        </p:nvGrpSpPr>
        <p:grpSpPr>
          <a:xfrm rot="0">
            <a:off x="3257086" y="477834"/>
            <a:ext cx="14588435" cy="1893045"/>
            <a:chOff x="0" y="0"/>
            <a:chExt cx="19451247" cy="2524059"/>
          </a:xfrm>
        </p:grpSpPr>
        <p:sp>
          <p:nvSpPr>
            <p:cNvPr name="TextBox 5" id="5"/>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Tambah Pakaian</a:t>
              </a:r>
            </a:p>
          </p:txBody>
        </p:sp>
        <p:sp>
          <p:nvSpPr>
            <p:cNvPr name="TextBox 6" id="6"/>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954073"/>
            <a:ext cx="16624293" cy="8332927"/>
          </a:xfrm>
          <a:custGeom>
            <a:avLst/>
            <a:gdLst/>
            <a:ahLst/>
            <a:cxnLst/>
            <a:rect r="r" b="b" t="t" l="l"/>
            <a:pathLst>
              <a:path h="8332927" w="16624293">
                <a:moveTo>
                  <a:pt x="0" y="0"/>
                </a:moveTo>
                <a:lnTo>
                  <a:pt x="16624293" y="0"/>
                </a:lnTo>
                <a:lnTo>
                  <a:pt x="16624293" y="8332927"/>
                </a:lnTo>
                <a:lnTo>
                  <a:pt x="0" y="8332927"/>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19</a:t>
            </a:r>
          </a:p>
        </p:txBody>
      </p:sp>
      <p:grpSp>
        <p:nvGrpSpPr>
          <p:cNvPr name="Group 4" id="4"/>
          <p:cNvGrpSpPr/>
          <p:nvPr/>
        </p:nvGrpSpPr>
        <p:grpSpPr>
          <a:xfrm rot="0">
            <a:off x="4044037" y="595877"/>
            <a:ext cx="14588435" cy="1893045"/>
            <a:chOff x="0" y="0"/>
            <a:chExt cx="19451247" cy="2524059"/>
          </a:xfrm>
        </p:grpSpPr>
        <p:sp>
          <p:nvSpPr>
            <p:cNvPr name="TextBox 5" id="5"/>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Edit Pakaian</a:t>
              </a:r>
            </a:p>
          </p:txBody>
        </p:sp>
        <p:sp>
          <p:nvSpPr>
            <p:cNvPr name="TextBox 6" id="6"/>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grpSp>
        <p:nvGrpSpPr>
          <p:cNvPr name="Group 2" id="2"/>
          <p:cNvGrpSpPr/>
          <p:nvPr/>
        </p:nvGrpSpPr>
        <p:grpSpPr>
          <a:xfrm rot="0">
            <a:off x="6520815" y="2520315"/>
            <a:ext cx="5246370" cy="52463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25046" t="0" r="-25046" b="0"/>
              </a:stretch>
            </a:blipFill>
          </p:spPr>
        </p:sp>
      </p:grpSp>
      <p:grpSp>
        <p:nvGrpSpPr>
          <p:cNvPr name="Group 4" id="4"/>
          <p:cNvGrpSpPr/>
          <p:nvPr/>
        </p:nvGrpSpPr>
        <p:grpSpPr>
          <a:xfrm rot="0">
            <a:off x="-1905" y="2520315"/>
            <a:ext cx="5246370" cy="524637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0" t="-25136" r="0" b="-25136"/>
              </a:stretch>
            </a:blipFill>
          </p:spPr>
        </p:sp>
      </p:grpSp>
      <p:grpSp>
        <p:nvGrpSpPr>
          <p:cNvPr name="Group 6" id="6"/>
          <p:cNvGrpSpPr/>
          <p:nvPr/>
        </p:nvGrpSpPr>
        <p:grpSpPr>
          <a:xfrm rot="0">
            <a:off x="13041630" y="2520315"/>
            <a:ext cx="5246370" cy="52463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0" t="-16747" r="0" b="-16747"/>
              </a:stretch>
            </a:blipFill>
          </p:spPr>
        </p:sp>
      </p:grpSp>
      <p:sp>
        <p:nvSpPr>
          <p:cNvPr name="TextBox 8" id="8"/>
          <p:cNvSpPr txBox="true"/>
          <p:nvPr/>
        </p:nvSpPr>
        <p:spPr>
          <a:xfrm rot="0">
            <a:off x="7286212" y="342900"/>
            <a:ext cx="3715577" cy="1371600"/>
          </a:xfrm>
          <a:prstGeom prst="rect">
            <a:avLst/>
          </a:prstGeom>
        </p:spPr>
        <p:txBody>
          <a:bodyPr anchor="t" rtlCol="false" tIns="0" lIns="0" bIns="0" rIns="0">
            <a:spAutoFit/>
          </a:bodyPr>
          <a:lstStyle/>
          <a:p>
            <a:pPr algn="r">
              <a:lnSpc>
                <a:spcPts val="10800"/>
              </a:lnSpc>
            </a:pPr>
            <a:r>
              <a:rPr lang="en-US" sz="9000">
                <a:solidFill>
                  <a:srgbClr val="000000"/>
                </a:solidFill>
                <a:latin typeface="Montserrat Semi-Bold"/>
                <a:ea typeface="Montserrat Semi-Bold"/>
                <a:cs typeface="Montserrat Semi-Bold"/>
                <a:sym typeface="Montserrat Semi-Bold"/>
              </a:rPr>
              <a:t>TEAM</a:t>
            </a:r>
          </a:p>
        </p:txBody>
      </p:sp>
      <p:sp>
        <p:nvSpPr>
          <p:cNvPr name="TextBox 9" id="9"/>
          <p:cNvSpPr txBox="true"/>
          <p:nvPr/>
        </p:nvSpPr>
        <p:spPr>
          <a:xfrm rot="0">
            <a:off x="17259300" y="680878"/>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2</a:t>
            </a:r>
          </a:p>
        </p:txBody>
      </p:sp>
      <p:sp>
        <p:nvSpPr>
          <p:cNvPr name="TextBox 10" id="10"/>
          <p:cNvSpPr txBox="true"/>
          <p:nvPr/>
        </p:nvSpPr>
        <p:spPr>
          <a:xfrm rot="0">
            <a:off x="804977" y="7987363"/>
            <a:ext cx="3632605" cy="542925"/>
          </a:xfrm>
          <a:prstGeom prst="rect">
            <a:avLst/>
          </a:prstGeom>
        </p:spPr>
        <p:txBody>
          <a:bodyPr anchor="t" rtlCol="false" tIns="0" lIns="0" bIns="0" rIns="0">
            <a:spAutoFit/>
          </a:bodyPr>
          <a:lstStyle/>
          <a:p>
            <a:pPr algn="r">
              <a:lnSpc>
                <a:spcPts val="4200"/>
              </a:lnSpc>
            </a:pPr>
            <a:r>
              <a:rPr lang="en-US" sz="3500">
                <a:solidFill>
                  <a:srgbClr val="000000"/>
                </a:solidFill>
                <a:latin typeface="Montserrat Semi-Bold"/>
                <a:ea typeface="Montserrat Semi-Bold"/>
                <a:cs typeface="Montserrat Semi-Bold"/>
                <a:sym typeface="Montserrat Semi-Bold"/>
              </a:rPr>
              <a:t>Danu pangestu</a:t>
            </a:r>
          </a:p>
        </p:txBody>
      </p:sp>
      <p:sp>
        <p:nvSpPr>
          <p:cNvPr name="TextBox 11" id="11"/>
          <p:cNvSpPr txBox="true"/>
          <p:nvPr/>
        </p:nvSpPr>
        <p:spPr>
          <a:xfrm rot="0">
            <a:off x="13547812" y="7987363"/>
            <a:ext cx="4234006" cy="542925"/>
          </a:xfrm>
          <a:prstGeom prst="rect">
            <a:avLst/>
          </a:prstGeom>
        </p:spPr>
        <p:txBody>
          <a:bodyPr anchor="t" rtlCol="false" tIns="0" lIns="0" bIns="0" rIns="0">
            <a:spAutoFit/>
          </a:bodyPr>
          <a:lstStyle/>
          <a:p>
            <a:pPr algn="r">
              <a:lnSpc>
                <a:spcPts val="4200"/>
              </a:lnSpc>
            </a:pPr>
            <a:r>
              <a:rPr lang="en-US" sz="3500">
                <a:solidFill>
                  <a:srgbClr val="000000"/>
                </a:solidFill>
                <a:latin typeface="Montserrat Semi-Bold"/>
                <a:ea typeface="Montserrat Semi-Bold"/>
                <a:cs typeface="Montserrat Semi-Bold"/>
                <a:sym typeface="Montserrat Semi-Bold"/>
              </a:rPr>
              <a:t>Bimo Syahlendra</a:t>
            </a:r>
          </a:p>
        </p:txBody>
      </p:sp>
      <p:sp>
        <p:nvSpPr>
          <p:cNvPr name="TextBox 12" id="12"/>
          <p:cNvSpPr txBox="true"/>
          <p:nvPr/>
        </p:nvSpPr>
        <p:spPr>
          <a:xfrm rot="0">
            <a:off x="6944999" y="7987363"/>
            <a:ext cx="4398002" cy="542925"/>
          </a:xfrm>
          <a:prstGeom prst="rect">
            <a:avLst/>
          </a:prstGeom>
        </p:spPr>
        <p:txBody>
          <a:bodyPr anchor="t" rtlCol="false" tIns="0" lIns="0" bIns="0" rIns="0">
            <a:spAutoFit/>
          </a:bodyPr>
          <a:lstStyle/>
          <a:p>
            <a:pPr algn="r">
              <a:lnSpc>
                <a:spcPts val="4200"/>
              </a:lnSpc>
            </a:pPr>
            <a:r>
              <a:rPr lang="en-US" sz="3500">
                <a:solidFill>
                  <a:srgbClr val="000000"/>
                </a:solidFill>
                <a:latin typeface="Montserrat Semi-Bold"/>
                <a:ea typeface="Montserrat Semi-Bold"/>
                <a:cs typeface="Montserrat Semi-Bold"/>
                <a:sym typeface="Montserrat Semi-Bold"/>
              </a:rPr>
              <a:t>Fitra Haiki Firdaus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652041" y="1816271"/>
            <a:ext cx="16983917" cy="8470729"/>
          </a:xfrm>
          <a:custGeom>
            <a:avLst/>
            <a:gdLst/>
            <a:ahLst/>
            <a:cxnLst/>
            <a:rect r="r" b="b" t="t" l="l"/>
            <a:pathLst>
              <a:path h="8470729" w="16983917">
                <a:moveTo>
                  <a:pt x="0" y="0"/>
                </a:moveTo>
                <a:lnTo>
                  <a:pt x="16983918" y="0"/>
                </a:lnTo>
                <a:lnTo>
                  <a:pt x="16983918" y="8470729"/>
                </a:lnTo>
                <a:lnTo>
                  <a:pt x="0" y="8470729"/>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20</a:t>
            </a:r>
          </a:p>
        </p:txBody>
      </p:sp>
      <p:grpSp>
        <p:nvGrpSpPr>
          <p:cNvPr name="Group 4" id="4"/>
          <p:cNvGrpSpPr/>
          <p:nvPr/>
        </p:nvGrpSpPr>
        <p:grpSpPr>
          <a:xfrm rot="0">
            <a:off x="3047524" y="396958"/>
            <a:ext cx="14588435" cy="1893045"/>
            <a:chOff x="0" y="0"/>
            <a:chExt cx="19451247" cy="2524059"/>
          </a:xfrm>
        </p:grpSpPr>
        <p:sp>
          <p:nvSpPr>
            <p:cNvPr name="TextBox 5" id="5"/>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Data Pakaian</a:t>
              </a:r>
            </a:p>
          </p:txBody>
        </p:sp>
        <p:sp>
          <p:nvSpPr>
            <p:cNvPr name="TextBox 6" id="6"/>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448033" y="1591033"/>
            <a:ext cx="17391934" cy="8695967"/>
          </a:xfrm>
          <a:custGeom>
            <a:avLst/>
            <a:gdLst/>
            <a:ahLst/>
            <a:cxnLst/>
            <a:rect r="r" b="b" t="t" l="l"/>
            <a:pathLst>
              <a:path h="8695967" w="17391934">
                <a:moveTo>
                  <a:pt x="0" y="0"/>
                </a:moveTo>
                <a:lnTo>
                  <a:pt x="17391934" y="0"/>
                </a:lnTo>
                <a:lnTo>
                  <a:pt x="17391934" y="8695967"/>
                </a:lnTo>
                <a:lnTo>
                  <a:pt x="0" y="8695967"/>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21</a:t>
            </a:r>
          </a:p>
        </p:txBody>
      </p:sp>
      <p:grpSp>
        <p:nvGrpSpPr>
          <p:cNvPr name="Group 4" id="4"/>
          <p:cNvGrpSpPr/>
          <p:nvPr/>
        </p:nvGrpSpPr>
        <p:grpSpPr>
          <a:xfrm rot="0">
            <a:off x="4398165" y="82178"/>
            <a:ext cx="14588435" cy="1893045"/>
            <a:chOff x="0" y="0"/>
            <a:chExt cx="19451247" cy="2524059"/>
          </a:xfrm>
        </p:grpSpPr>
        <p:sp>
          <p:nvSpPr>
            <p:cNvPr name="TextBox 5" id="5"/>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Pricing</a:t>
              </a:r>
            </a:p>
          </p:txBody>
        </p:sp>
        <p:sp>
          <p:nvSpPr>
            <p:cNvPr name="TextBox 6" id="6"/>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381209" y="1502302"/>
            <a:ext cx="17525581" cy="8784698"/>
          </a:xfrm>
          <a:custGeom>
            <a:avLst/>
            <a:gdLst/>
            <a:ahLst/>
            <a:cxnLst/>
            <a:rect r="r" b="b" t="t" l="l"/>
            <a:pathLst>
              <a:path h="8784698" w="17525581">
                <a:moveTo>
                  <a:pt x="0" y="0"/>
                </a:moveTo>
                <a:lnTo>
                  <a:pt x="17525582" y="0"/>
                </a:lnTo>
                <a:lnTo>
                  <a:pt x="17525582" y="8784698"/>
                </a:lnTo>
                <a:lnTo>
                  <a:pt x="0" y="8784698"/>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22</a:t>
            </a:r>
          </a:p>
        </p:txBody>
      </p:sp>
      <p:grpSp>
        <p:nvGrpSpPr>
          <p:cNvPr name="Group 4" id="4"/>
          <p:cNvGrpSpPr/>
          <p:nvPr/>
        </p:nvGrpSpPr>
        <p:grpSpPr>
          <a:xfrm rot="0">
            <a:off x="4594903" y="82178"/>
            <a:ext cx="14588435" cy="1893045"/>
            <a:chOff x="0" y="0"/>
            <a:chExt cx="19451247" cy="2524059"/>
          </a:xfrm>
        </p:grpSpPr>
        <p:sp>
          <p:nvSpPr>
            <p:cNvPr name="TextBox 5" id="5"/>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Laporan</a:t>
              </a:r>
            </a:p>
          </p:txBody>
        </p:sp>
        <p:sp>
          <p:nvSpPr>
            <p:cNvPr name="TextBox 6" id="6"/>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602350" y="1788058"/>
            <a:ext cx="17083300" cy="8498942"/>
          </a:xfrm>
          <a:custGeom>
            <a:avLst/>
            <a:gdLst/>
            <a:ahLst/>
            <a:cxnLst/>
            <a:rect r="r" b="b" t="t" l="l"/>
            <a:pathLst>
              <a:path h="8498942" w="17083300">
                <a:moveTo>
                  <a:pt x="0" y="0"/>
                </a:moveTo>
                <a:lnTo>
                  <a:pt x="17083300" y="0"/>
                </a:lnTo>
                <a:lnTo>
                  <a:pt x="17083300" y="8498942"/>
                </a:lnTo>
                <a:lnTo>
                  <a:pt x="0" y="8498942"/>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23</a:t>
            </a:r>
          </a:p>
        </p:txBody>
      </p:sp>
      <p:grpSp>
        <p:nvGrpSpPr>
          <p:cNvPr name="Group 4" id="4"/>
          <p:cNvGrpSpPr/>
          <p:nvPr/>
        </p:nvGrpSpPr>
        <p:grpSpPr>
          <a:xfrm rot="0">
            <a:off x="4516207" y="517182"/>
            <a:ext cx="14588435" cy="1893045"/>
            <a:chOff x="0" y="0"/>
            <a:chExt cx="19451247" cy="2524059"/>
          </a:xfrm>
        </p:grpSpPr>
        <p:sp>
          <p:nvSpPr>
            <p:cNvPr name="TextBox 5" id="5"/>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Home</a:t>
              </a:r>
            </a:p>
          </p:txBody>
        </p:sp>
        <p:sp>
          <p:nvSpPr>
            <p:cNvPr name="TextBox 6" id="6"/>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569580" y="1691144"/>
            <a:ext cx="17148840" cy="8595856"/>
          </a:xfrm>
          <a:custGeom>
            <a:avLst/>
            <a:gdLst/>
            <a:ahLst/>
            <a:cxnLst/>
            <a:rect r="r" b="b" t="t" l="l"/>
            <a:pathLst>
              <a:path h="8595856" w="17148840">
                <a:moveTo>
                  <a:pt x="0" y="0"/>
                </a:moveTo>
                <a:lnTo>
                  <a:pt x="17148840" y="0"/>
                </a:lnTo>
                <a:lnTo>
                  <a:pt x="17148840" y="8595856"/>
                </a:lnTo>
                <a:lnTo>
                  <a:pt x="0" y="8595856"/>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24</a:t>
            </a:r>
          </a:p>
        </p:txBody>
      </p:sp>
      <p:grpSp>
        <p:nvGrpSpPr>
          <p:cNvPr name="Group 4" id="4"/>
          <p:cNvGrpSpPr/>
          <p:nvPr/>
        </p:nvGrpSpPr>
        <p:grpSpPr>
          <a:xfrm rot="0">
            <a:off x="2991242" y="399139"/>
            <a:ext cx="14588435" cy="1893045"/>
            <a:chOff x="0" y="0"/>
            <a:chExt cx="19451247" cy="2524059"/>
          </a:xfrm>
        </p:grpSpPr>
        <p:sp>
          <p:nvSpPr>
            <p:cNvPr name="TextBox 5" id="5"/>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Ulasan Pelanggan</a:t>
              </a:r>
            </a:p>
          </p:txBody>
        </p:sp>
        <p:sp>
          <p:nvSpPr>
            <p:cNvPr name="TextBox 6" id="6"/>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2193572" y="2626873"/>
            <a:ext cx="13900855" cy="6933051"/>
          </a:xfrm>
          <a:custGeom>
            <a:avLst/>
            <a:gdLst/>
            <a:ahLst/>
            <a:cxnLst/>
            <a:rect r="r" b="b" t="t" l="l"/>
            <a:pathLst>
              <a:path h="6933051" w="13900855">
                <a:moveTo>
                  <a:pt x="0" y="0"/>
                </a:moveTo>
                <a:lnTo>
                  <a:pt x="13900856" y="0"/>
                </a:lnTo>
                <a:lnTo>
                  <a:pt x="13900856" y="6933052"/>
                </a:lnTo>
                <a:lnTo>
                  <a:pt x="0" y="6933052"/>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25</a:t>
            </a:r>
          </a:p>
        </p:txBody>
      </p:sp>
      <p:grpSp>
        <p:nvGrpSpPr>
          <p:cNvPr name="Group 4" id="4"/>
          <p:cNvGrpSpPr/>
          <p:nvPr/>
        </p:nvGrpSpPr>
        <p:grpSpPr>
          <a:xfrm rot="0">
            <a:off x="3424065" y="1028700"/>
            <a:ext cx="14588435" cy="1893045"/>
            <a:chOff x="0" y="0"/>
            <a:chExt cx="19451247" cy="2524059"/>
          </a:xfrm>
        </p:grpSpPr>
        <p:sp>
          <p:nvSpPr>
            <p:cNvPr name="TextBox 5" id="5"/>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About Us</a:t>
              </a:r>
            </a:p>
          </p:txBody>
        </p:sp>
        <p:sp>
          <p:nvSpPr>
            <p:cNvPr name="TextBox 6" id="6"/>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sp>
        <p:nvSpPr>
          <p:cNvPr name="Freeform 2" id="2"/>
          <p:cNvSpPr/>
          <p:nvPr/>
        </p:nvSpPr>
        <p:spPr>
          <a:xfrm flipH="false" flipV="false" rot="0">
            <a:off x="5433683" y="1253650"/>
            <a:ext cx="7926764" cy="9033350"/>
          </a:xfrm>
          <a:custGeom>
            <a:avLst/>
            <a:gdLst/>
            <a:ahLst/>
            <a:cxnLst/>
            <a:rect r="r" b="b" t="t" l="l"/>
            <a:pathLst>
              <a:path h="9033350" w="7926764">
                <a:moveTo>
                  <a:pt x="0" y="0"/>
                </a:moveTo>
                <a:lnTo>
                  <a:pt x="7926765" y="0"/>
                </a:lnTo>
                <a:lnTo>
                  <a:pt x="7926765" y="9033350"/>
                </a:lnTo>
                <a:lnTo>
                  <a:pt x="0" y="9033350"/>
                </a:lnTo>
                <a:lnTo>
                  <a:pt x="0" y="0"/>
                </a:lnTo>
                <a:close/>
              </a:path>
            </a:pathLst>
          </a:custGeom>
          <a:blipFill>
            <a:blip r:embed="rId2"/>
            <a:stretch>
              <a:fillRect l="0" t="0" r="0" b="0"/>
            </a:stretch>
          </a:blipFill>
        </p:spPr>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26</a:t>
            </a:r>
          </a:p>
        </p:txBody>
      </p:sp>
      <p:grpSp>
        <p:nvGrpSpPr>
          <p:cNvPr name="Group 4" id="4"/>
          <p:cNvGrpSpPr/>
          <p:nvPr/>
        </p:nvGrpSpPr>
        <p:grpSpPr>
          <a:xfrm rot="0">
            <a:off x="3965342" y="82178"/>
            <a:ext cx="14588435" cy="1893045"/>
            <a:chOff x="0" y="0"/>
            <a:chExt cx="19451247" cy="2524059"/>
          </a:xfrm>
        </p:grpSpPr>
        <p:sp>
          <p:nvSpPr>
            <p:cNvPr name="TextBox 5" id="5"/>
            <p:cNvSpPr txBox="true"/>
            <p:nvPr/>
          </p:nvSpPr>
          <p:spPr>
            <a:xfrm rot="0">
              <a:off x="0" y="0"/>
              <a:ext cx="18167500" cy="1460500"/>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Halaman Cetak Lporan</a:t>
              </a:r>
            </a:p>
          </p:txBody>
        </p:sp>
        <p:sp>
          <p:nvSpPr>
            <p:cNvPr name="TextBox 6" id="6"/>
            <p:cNvSpPr txBox="true"/>
            <p:nvPr/>
          </p:nvSpPr>
          <p:spPr>
            <a:xfrm rot="0">
              <a:off x="0" y="1783226"/>
              <a:ext cx="19451247"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27.xml><?xml version="1.0" encoding="utf-8"?>
<p:sld xmlns:p="http://schemas.openxmlformats.org/presentationml/2006/main" xmlns:a="http://schemas.openxmlformats.org/drawingml/2006/main">
  <p:cSld>
    <p:bg>
      <p:bgPr>
        <a:solidFill>
          <a:srgbClr val="EAE3D6"/>
        </a:solidFill>
      </p:bgPr>
    </p:bg>
    <p:spTree>
      <p:nvGrpSpPr>
        <p:cNvPr id="1" name=""/>
        <p:cNvGrpSpPr/>
        <p:nvPr/>
      </p:nvGrpSpPr>
      <p:grpSpPr>
        <a:xfrm>
          <a:off x="0" y="0"/>
          <a:ext cx="0" cy="0"/>
          <a:chOff x="0" y="0"/>
          <a:chExt cx="0" cy="0"/>
        </a:xfrm>
      </p:grpSpPr>
      <p:sp>
        <p:nvSpPr>
          <p:cNvPr name="TextBox 2" id="2"/>
          <p:cNvSpPr txBox="true"/>
          <p:nvPr/>
        </p:nvSpPr>
        <p:spPr>
          <a:xfrm rot="0">
            <a:off x="416193" y="325278"/>
            <a:ext cx="4476224" cy="837153"/>
          </a:xfrm>
          <a:prstGeom prst="rect">
            <a:avLst/>
          </a:prstGeom>
        </p:spPr>
        <p:txBody>
          <a:bodyPr anchor="t" rtlCol="false" tIns="0" lIns="0" bIns="0" rIns="0">
            <a:spAutoFit/>
          </a:bodyPr>
          <a:lstStyle/>
          <a:p>
            <a:pPr algn="l">
              <a:lnSpc>
                <a:spcPts val="6516"/>
              </a:lnSpc>
            </a:pPr>
            <a:r>
              <a:rPr lang="en-US" sz="5430">
                <a:solidFill>
                  <a:srgbClr val="000000"/>
                </a:solidFill>
                <a:latin typeface="Montserrat Semi-Bold"/>
                <a:ea typeface="Montserrat Semi-Bold"/>
                <a:cs typeface="Montserrat Semi-Bold"/>
                <a:sym typeface="Montserrat Semi-Bold"/>
              </a:rPr>
              <a:t>Kesimpulan</a:t>
            </a:r>
          </a:p>
        </p:txBody>
      </p:sp>
      <p:sp>
        <p:nvSpPr>
          <p:cNvPr name="TextBox 3" id="3"/>
          <p:cNvSpPr txBox="true"/>
          <p:nvPr/>
        </p:nvSpPr>
        <p:spPr>
          <a:xfrm rot="0">
            <a:off x="17259300" y="680878"/>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27</a:t>
            </a:r>
          </a:p>
        </p:txBody>
      </p:sp>
      <p:sp>
        <p:nvSpPr>
          <p:cNvPr name="TextBox 4" id="4"/>
          <p:cNvSpPr txBox="true"/>
          <p:nvPr/>
        </p:nvSpPr>
        <p:spPr>
          <a:xfrm rot="0">
            <a:off x="1028700" y="1430246"/>
            <a:ext cx="11722357" cy="4565007"/>
          </a:xfrm>
          <a:prstGeom prst="rect">
            <a:avLst/>
          </a:prstGeom>
        </p:spPr>
        <p:txBody>
          <a:bodyPr anchor="t" rtlCol="false" tIns="0" lIns="0" bIns="0" rIns="0">
            <a:spAutoFit/>
          </a:bodyPr>
          <a:lstStyle/>
          <a:p>
            <a:pPr algn="just">
              <a:lnSpc>
                <a:spcPts val="3010"/>
              </a:lnSpc>
              <a:spcBef>
                <a:spcPct val="0"/>
              </a:spcBef>
            </a:pPr>
            <a:r>
              <a:rPr lang="en-US" sz="2150">
                <a:solidFill>
                  <a:srgbClr val="000000"/>
                </a:solidFill>
                <a:latin typeface="Montserrat Semi-Bold"/>
                <a:ea typeface="Montserrat Semi-Bold"/>
                <a:cs typeface="Montserrat Semi-Bold"/>
                <a:sym typeface="Montserrat Semi-Bold"/>
              </a:rPr>
              <a:t>5.1 </a:t>
            </a:r>
            <a:r>
              <a:rPr lang="en-US" b="true" sz="2150">
                <a:solidFill>
                  <a:srgbClr val="000000"/>
                </a:solidFill>
                <a:latin typeface="Montserrat Semi-Bold"/>
                <a:ea typeface="Montserrat Semi-Bold"/>
                <a:cs typeface="Montserrat Semi-Bold"/>
                <a:sym typeface="Montserrat Semi-Bold"/>
              </a:rPr>
              <a:t>Kesimpulan</a:t>
            </a:r>
          </a:p>
          <a:p>
            <a:pPr algn="just">
              <a:lnSpc>
                <a:spcPts val="3010"/>
              </a:lnSpc>
              <a:spcBef>
                <a:spcPct val="0"/>
              </a:spcBef>
            </a:pPr>
            <a:r>
              <a:rPr lang="en-US" b="true" sz="2150">
                <a:solidFill>
                  <a:srgbClr val="000000"/>
                </a:solidFill>
                <a:latin typeface="Montserrat Semi-Bold"/>
                <a:ea typeface="Montserrat Semi-Bold"/>
                <a:cs typeface="Montserrat Semi-Bold"/>
                <a:sym typeface="Montserrat Semi-Bold"/>
              </a:rPr>
              <a:t>Proyek laundry merupakan solusi yang relevan dan praktis untuk memenuhi kebutuhan masyarakat modern yang semakin sibuk. Dengan menyediakan layanan pencucian pakaian yang cepat, berkualitas, dan terjangkau, bisnis laundry dapat memberikan manfaat signifikan bagi pelanggan. Selain itu, penerapan teknologi dan manajemen operasional yang baik mampu meningkatkan efisiensi dan kepuasan pelanggan, sehingga menciptakan peluang bisnis yang berkelanjutan.</a:t>
            </a:r>
          </a:p>
          <a:p>
            <a:pPr algn="just">
              <a:lnSpc>
                <a:spcPts val="3010"/>
              </a:lnSpc>
              <a:spcBef>
                <a:spcPct val="0"/>
              </a:spcBef>
            </a:pPr>
            <a:r>
              <a:rPr lang="en-US" b="true" sz="2150">
                <a:solidFill>
                  <a:srgbClr val="000000"/>
                </a:solidFill>
                <a:latin typeface="Montserrat Semi-Bold"/>
                <a:ea typeface="Montserrat Semi-Bold"/>
                <a:cs typeface="Montserrat Semi-Bold"/>
                <a:sym typeface="Montserrat Semi-Bold"/>
              </a:rPr>
              <a:t>Sebagai usaha yang terus berkembang, laundry tidak hanya menjadi kebutuhan rumah tangga, tetapi juga menjadi mitra strategis bagi berbagai institusi seperti hotel, restoran, dan perkantoran. Dengan inovasi yang tepat, proyek laundry dapat memberikan dampak positif, baik dari sisi ekonomi, sosial, maupun lingkungan.</a:t>
            </a:r>
          </a:p>
        </p:txBody>
      </p:sp>
      <p:sp>
        <p:nvSpPr>
          <p:cNvPr name="TextBox 5" id="5"/>
          <p:cNvSpPr txBox="true"/>
          <p:nvPr/>
        </p:nvSpPr>
        <p:spPr>
          <a:xfrm rot="0">
            <a:off x="1028700" y="6382703"/>
            <a:ext cx="11722357" cy="1044575"/>
          </a:xfrm>
          <a:prstGeom prst="rect">
            <a:avLst/>
          </a:prstGeom>
        </p:spPr>
        <p:txBody>
          <a:bodyPr anchor="t" rtlCol="false" tIns="0" lIns="0" bIns="0" rIns="0">
            <a:spAutoFit/>
          </a:bodyPr>
          <a:lstStyle/>
          <a:p>
            <a:pPr algn="just">
              <a:lnSpc>
                <a:spcPts val="2800"/>
              </a:lnSpc>
            </a:pPr>
            <a:r>
              <a:rPr lang="en-US" sz="2000">
                <a:solidFill>
                  <a:srgbClr val="000000"/>
                </a:solidFill>
                <a:latin typeface="Montserrat Semi-Bold"/>
                <a:ea typeface="Montserrat Semi-Bold"/>
                <a:cs typeface="Montserrat Semi-Bold"/>
                <a:sym typeface="Montserrat Semi-Bold"/>
              </a:rPr>
              <a:t>5.2 Saran</a:t>
            </a:r>
          </a:p>
          <a:p>
            <a:pPr algn="just">
              <a:lnSpc>
                <a:spcPts val="2800"/>
              </a:lnSpc>
              <a:spcBef>
                <a:spcPct val="0"/>
              </a:spcBef>
            </a:pPr>
            <a:r>
              <a:rPr lang="en-US" b="true" sz="2000">
                <a:solidFill>
                  <a:srgbClr val="000000"/>
                </a:solidFill>
                <a:latin typeface="Montserrat Semi-Bold"/>
                <a:ea typeface="Montserrat Semi-Bold"/>
                <a:cs typeface="Montserrat Semi-Bold"/>
                <a:sym typeface="Montserrat Semi-Bold"/>
              </a:rPr>
              <a:t>Dengan mengimplementasikan saran ini, proyek laundry dapat menjadi bisnis yang kompetitif, menguntungkan, dan berkelanjutan dalam jangka panjang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p:nvPr/>
        </p:nvGrpSpPr>
        <p:grpSpPr>
          <a:xfrm rot="0">
            <a:off x="0" y="5855542"/>
            <a:ext cx="18361655" cy="4431458"/>
            <a:chOff x="0" y="0"/>
            <a:chExt cx="24482206" cy="5908611"/>
          </a:xfrm>
        </p:grpSpPr>
        <p:pic>
          <p:nvPicPr>
            <p:cNvPr name="Picture 3" id="3" descr="a group of people shaking hands in an office"/>
            <p:cNvPicPr>
              <a:picLocks noChangeAspect="true"/>
            </p:cNvPicPr>
            <p:nvPr/>
          </p:nvPicPr>
          <p:blipFill>
            <a:blip r:embed="rId2"/>
            <a:srcRect l="0" t="62678" r="0" b="0"/>
            <a:stretch>
              <a:fillRect/>
            </a:stretch>
          </p:blipFill>
          <p:spPr>
            <a:xfrm flipH="false" flipV="false">
              <a:off x="0" y="0"/>
              <a:ext cx="24482206" cy="5908611"/>
            </a:xfrm>
            <a:prstGeom prst="rect">
              <a:avLst/>
            </a:prstGeom>
          </p:spPr>
        </p:pic>
      </p:grpSp>
      <p:grpSp>
        <p:nvGrpSpPr>
          <p:cNvPr name="Group 4" id="4"/>
          <p:cNvGrpSpPr/>
          <p:nvPr/>
        </p:nvGrpSpPr>
        <p:grpSpPr>
          <a:xfrm rot="0">
            <a:off x="212308" y="172276"/>
            <a:ext cx="5305568" cy="3263742"/>
            <a:chOff x="0" y="0"/>
            <a:chExt cx="7074090" cy="4351656"/>
          </a:xfrm>
        </p:grpSpPr>
        <p:sp>
          <p:nvSpPr>
            <p:cNvPr name="TextBox 5" id="5"/>
            <p:cNvSpPr txBox="true"/>
            <p:nvPr/>
          </p:nvSpPr>
          <p:spPr>
            <a:xfrm rot="0">
              <a:off x="0" y="0"/>
              <a:ext cx="7074090" cy="2428875"/>
            </a:xfrm>
            <a:prstGeom prst="rect">
              <a:avLst/>
            </a:prstGeom>
          </p:spPr>
          <p:txBody>
            <a:bodyPr anchor="t" rtlCol="false" tIns="0" lIns="0" bIns="0" rIns="0">
              <a:spAutoFit/>
            </a:bodyPr>
            <a:lstStyle/>
            <a:p>
              <a:pPr algn="l">
                <a:lnSpc>
                  <a:spcPts val="14400"/>
                </a:lnSpc>
              </a:pPr>
              <a:r>
                <a:rPr lang="en-US" sz="12000">
                  <a:solidFill>
                    <a:srgbClr val="FFFFFF"/>
                  </a:solidFill>
                  <a:latin typeface="Montserrat Semi-Bold"/>
                  <a:ea typeface="Montserrat Semi-Bold"/>
                  <a:cs typeface="Montserrat Semi-Bold"/>
                  <a:sym typeface="Montserrat Semi-Bold"/>
                </a:rPr>
                <a:t>Thank</a:t>
              </a:r>
            </a:p>
          </p:txBody>
        </p:sp>
        <p:sp>
          <p:nvSpPr>
            <p:cNvPr name="TextBox 6" id="6"/>
            <p:cNvSpPr txBox="true"/>
            <p:nvPr/>
          </p:nvSpPr>
          <p:spPr>
            <a:xfrm rot="0">
              <a:off x="1416424" y="1922781"/>
              <a:ext cx="5657666" cy="2428875"/>
            </a:xfrm>
            <a:prstGeom prst="rect">
              <a:avLst/>
            </a:prstGeom>
          </p:spPr>
          <p:txBody>
            <a:bodyPr anchor="t" rtlCol="false" tIns="0" lIns="0" bIns="0" rIns="0">
              <a:spAutoFit/>
            </a:bodyPr>
            <a:lstStyle/>
            <a:p>
              <a:pPr algn="l">
                <a:lnSpc>
                  <a:spcPts val="14400"/>
                </a:lnSpc>
              </a:pPr>
              <a:r>
                <a:rPr lang="en-US" sz="12000">
                  <a:solidFill>
                    <a:srgbClr val="FFFFFF"/>
                  </a:solidFill>
                  <a:latin typeface="Montserrat Semi-Bold"/>
                  <a:ea typeface="Montserrat Semi-Bold"/>
                  <a:cs typeface="Montserrat Semi-Bold"/>
                  <a:sym typeface="Montserrat Semi-Bold"/>
                </a:rPr>
                <a:t> you!</a:t>
              </a:r>
            </a:p>
          </p:txBody>
        </p:sp>
      </p:grpSp>
      <p:sp>
        <p:nvSpPr>
          <p:cNvPr name="TextBox 7" id="7"/>
          <p:cNvSpPr txBox="true"/>
          <p:nvPr/>
        </p:nvSpPr>
        <p:spPr>
          <a:xfrm rot="0">
            <a:off x="6907152" y="2098506"/>
            <a:ext cx="8201966" cy="4258310"/>
          </a:xfrm>
          <a:prstGeom prst="rect">
            <a:avLst/>
          </a:prstGeom>
        </p:spPr>
        <p:txBody>
          <a:bodyPr anchor="t" rtlCol="false" tIns="0" lIns="0" bIns="0" rIns="0">
            <a:spAutoFit/>
          </a:bodyPr>
          <a:lstStyle/>
          <a:p>
            <a:pPr algn="l">
              <a:lnSpc>
                <a:spcPts val="4809"/>
              </a:lnSpc>
            </a:pPr>
            <a:r>
              <a:rPr lang="en-US" sz="3699" b="true">
                <a:solidFill>
                  <a:srgbClr val="FFFFFF"/>
                </a:solidFill>
                <a:latin typeface="Montserrat Bold"/>
                <a:ea typeface="Montserrat Bold"/>
                <a:cs typeface="Montserrat Bold"/>
                <a:sym typeface="Montserrat Bold"/>
              </a:rPr>
              <a:t>Trimakasih kami ucapkan untuk teman-teman yang telah hadir pada malam hari ini,dan juga trimakasih kepada bapak dosen yang telah bersedia hadir untuk mendengarkan presentasi kami..</a:t>
            </a:r>
          </a:p>
          <a:p>
            <a:pPr algn="l">
              <a:lnSpc>
                <a:spcPts val="4809"/>
              </a:lnSpc>
            </a:pPr>
          </a:p>
        </p:txBody>
      </p:sp>
      <p:sp>
        <p:nvSpPr>
          <p:cNvPr name="TextBox 8" id="8"/>
          <p:cNvSpPr txBox="true"/>
          <p:nvPr/>
        </p:nvSpPr>
        <p:spPr>
          <a:xfrm rot="0">
            <a:off x="17259300" y="680878"/>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FFFFFF"/>
                </a:solidFill>
                <a:latin typeface="Montserrat Semi-Bold"/>
                <a:ea typeface="Montserrat Semi-Bold"/>
                <a:cs typeface="Montserrat Semi-Bold"/>
                <a:sym typeface="Montserrat Semi-Bold"/>
              </a:rPr>
              <a:t>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sp>
        <p:nvSpPr>
          <p:cNvPr name="Freeform 2" id="2"/>
          <p:cNvSpPr/>
          <p:nvPr/>
        </p:nvSpPr>
        <p:spPr>
          <a:xfrm flipH="false" flipV="false" rot="0">
            <a:off x="7161122" y="1142737"/>
            <a:ext cx="3965756" cy="4000763"/>
          </a:xfrm>
          <a:custGeom>
            <a:avLst/>
            <a:gdLst/>
            <a:ahLst/>
            <a:cxnLst/>
            <a:rect r="r" b="b" t="t" l="l"/>
            <a:pathLst>
              <a:path h="4000763" w="3965756">
                <a:moveTo>
                  <a:pt x="0" y="0"/>
                </a:moveTo>
                <a:lnTo>
                  <a:pt x="3965756" y="0"/>
                </a:lnTo>
                <a:lnTo>
                  <a:pt x="3965756" y="4000763"/>
                </a:lnTo>
                <a:lnTo>
                  <a:pt x="0" y="4000763"/>
                </a:lnTo>
                <a:lnTo>
                  <a:pt x="0" y="0"/>
                </a:lnTo>
                <a:close/>
              </a:path>
            </a:pathLst>
          </a:custGeom>
          <a:blipFill>
            <a:blip r:embed="rId2"/>
            <a:stretch>
              <a:fillRect l="0" t="0" r="0" b="0"/>
            </a:stretch>
          </a:blipFill>
        </p:spPr>
      </p:sp>
      <p:grpSp>
        <p:nvGrpSpPr>
          <p:cNvPr name="Group 3" id="3"/>
          <p:cNvGrpSpPr/>
          <p:nvPr/>
        </p:nvGrpSpPr>
        <p:grpSpPr>
          <a:xfrm rot="0">
            <a:off x="686320" y="162045"/>
            <a:ext cx="17601680" cy="1415491"/>
            <a:chOff x="0" y="0"/>
            <a:chExt cx="23468907" cy="1887322"/>
          </a:xfrm>
        </p:grpSpPr>
        <p:sp>
          <p:nvSpPr>
            <p:cNvPr name="TextBox 4" id="4"/>
            <p:cNvSpPr txBox="true"/>
            <p:nvPr/>
          </p:nvSpPr>
          <p:spPr>
            <a:xfrm rot="0">
              <a:off x="0" y="0"/>
              <a:ext cx="23468907" cy="914400"/>
            </a:xfrm>
            <a:prstGeom prst="rect">
              <a:avLst/>
            </a:prstGeom>
          </p:spPr>
          <p:txBody>
            <a:bodyPr anchor="t" rtlCol="false" tIns="0" lIns="0" bIns="0" rIns="0">
              <a:spAutoFit/>
            </a:bodyPr>
            <a:lstStyle/>
            <a:p>
              <a:pPr algn="l">
                <a:lnSpc>
                  <a:spcPts val="5400"/>
                </a:lnSpc>
              </a:pPr>
              <a:r>
                <a:rPr lang="en-US" sz="4500">
                  <a:solidFill>
                    <a:srgbClr val="FFFFFF"/>
                  </a:solidFill>
                  <a:latin typeface="Montserrat Semi-Bold"/>
                  <a:ea typeface="Montserrat Semi-Bold"/>
                  <a:cs typeface="Montserrat Semi-Bold"/>
                  <a:sym typeface="Montserrat Semi-Bold"/>
                </a:rPr>
                <a:t>Wangi Sepanjang Hari dengan Layanan Laundry Terbaik</a:t>
              </a:r>
            </a:p>
          </p:txBody>
        </p:sp>
        <p:sp>
          <p:nvSpPr>
            <p:cNvPr name="TextBox 5" id="5"/>
            <p:cNvSpPr txBox="true"/>
            <p:nvPr/>
          </p:nvSpPr>
          <p:spPr>
            <a:xfrm rot="0">
              <a:off x="0" y="1146488"/>
              <a:ext cx="19770928" cy="740833"/>
            </a:xfrm>
            <a:prstGeom prst="rect">
              <a:avLst/>
            </a:prstGeom>
          </p:spPr>
          <p:txBody>
            <a:bodyPr anchor="t" rtlCol="false" tIns="0" lIns="0" bIns="0" rIns="0">
              <a:spAutoFit/>
            </a:bodyPr>
            <a:lstStyle/>
            <a:p>
              <a:pPr algn="l">
                <a:lnSpc>
                  <a:spcPts val="4550"/>
                </a:lnSpc>
              </a:pPr>
            </a:p>
          </p:txBody>
        </p:sp>
      </p:grpSp>
      <p:sp>
        <p:nvSpPr>
          <p:cNvPr name="TextBox 6" id="6"/>
          <p:cNvSpPr txBox="true"/>
          <p:nvPr/>
        </p:nvSpPr>
        <p:spPr>
          <a:xfrm rot="0">
            <a:off x="17259300" y="680878"/>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FFFFFF"/>
                </a:solidFill>
                <a:latin typeface="Montserrat Semi-Bold"/>
                <a:ea typeface="Montserrat Semi-Bold"/>
                <a:cs typeface="Montserrat Semi-Bold"/>
                <a:sym typeface="Montserrat Semi-Bold"/>
              </a:rPr>
              <a:t>3</a:t>
            </a:r>
          </a:p>
        </p:txBody>
      </p:sp>
      <p:grpSp>
        <p:nvGrpSpPr>
          <p:cNvPr name="Group 7" id="7"/>
          <p:cNvGrpSpPr/>
          <p:nvPr/>
        </p:nvGrpSpPr>
        <p:grpSpPr>
          <a:xfrm rot="0">
            <a:off x="686320" y="6036274"/>
            <a:ext cx="17601680" cy="3472891"/>
            <a:chOff x="0" y="0"/>
            <a:chExt cx="23468907" cy="4630522"/>
          </a:xfrm>
        </p:grpSpPr>
        <p:sp>
          <p:nvSpPr>
            <p:cNvPr name="TextBox 8" id="8"/>
            <p:cNvSpPr txBox="true"/>
            <p:nvPr/>
          </p:nvSpPr>
          <p:spPr>
            <a:xfrm rot="0">
              <a:off x="0" y="0"/>
              <a:ext cx="23468907" cy="3657600"/>
            </a:xfrm>
            <a:prstGeom prst="rect">
              <a:avLst/>
            </a:prstGeom>
          </p:spPr>
          <p:txBody>
            <a:bodyPr anchor="t" rtlCol="false" tIns="0" lIns="0" bIns="0" rIns="0">
              <a:spAutoFit/>
            </a:bodyPr>
            <a:lstStyle/>
            <a:p>
              <a:pPr algn="l">
                <a:lnSpc>
                  <a:spcPts val="5400"/>
                </a:lnSpc>
              </a:pPr>
              <a:r>
                <a:rPr lang="en-US" sz="4500">
                  <a:solidFill>
                    <a:srgbClr val="FFFFFF"/>
                  </a:solidFill>
                  <a:latin typeface="Montserrat Semi-Bold"/>
                  <a:ea typeface="Montserrat Semi-Bold"/>
                  <a:cs typeface="Montserrat Semi-Bold"/>
                  <a:sym typeface="Montserrat Semi-Bold"/>
                </a:rPr>
                <a:t>Dipresentasikan oleh :</a:t>
              </a:r>
            </a:p>
            <a:p>
              <a:pPr algn="l" marL="971565" indent="-485782" lvl="1">
                <a:lnSpc>
                  <a:spcPts val="5400"/>
                </a:lnSpc>
                <a:buAutoNum type="arabicPeriod" startAt="1"/>
              </a:pPr>
              <a:r>
                <a:rPr lang="en-US" sz="4500">
                  <a:solidFill>
                    <a:srgbClr val="FFFFFF"/>
                  </a:solidFill>
                  <a:latin typeface="Montserrat Semi-Bold"/>
                  <a:ea typeface="Montserrat Semi-Bold"/>
                  <a:cs typeface="Montserrat Semi-Bold"/>
                  <a:sym typeface="Montserrat Semi-Bold"/>
                </a:rPr>
                <a:t> Fitra Hakiki Firdaus</a:t>
              </a:r>
            </a:p>
            <a:p>
              <a:pPr algn="l" marL="971565" indent="-485782" lvl="1">
                <a:lnSpc>
                  <a:spcPts val="5400"/>
                </a:lnSpc>
                <a:buAutoNum type="arabicPeriod" startAt="1"/>
              </a:pPr>
              <a:r>
                <a:rPr lang="en-US" sz="4500">
                  <a:solidFill>
                    <a:srgbClr val="FFFFFF"/>
                  </a:solidFill>
                  <a:latin typeface="Montserrat Semi-Bold"/>
                  <a:ea typeface="Montserrat Semi-Bold"/>
                  <a:cs typeface="Montserrat Semi-Bold"/>
                  <a:sym typeface="Montserrat Semi-Bold"/>
                </a:rPr>
                <a:t>Bimo Syahlendra</a:t>
              </a:r>
            </a:p>
            <a:p>
              <a:pPr algn="l" marL="971565" indent="-485782" lvl="1">
                <a:lnSpc>
                  <a:spcPts val="5400"/>
                </a:lnSpc>
                <a:buAutoNum type="arabicPeriod" startAt="1"/>
              </a:pPr>
              <a:r>
                <a:rPr lang="en-US" sz="4500">
                  <a:solidFill>
                    <a:srgbClr val="FFFFFF"/>
                  </a:solidFill>
                  <a:latin typeface="Montserrat Semi-Bold"/>
                  <a:ea typeface="Montserrat Semi-Bold"/>
                  <a:cs typeface="Montserrat Semi-Bold"/>
                  <a:sym typeface="Montserrat Semi-Bold"/>
                </a:rPr>
                <a:t>Danu Pangestu</a:t>
              </a:r>
            </a:p>
          </p:txBody>
        </p:sp>
        <p:sp>
          <p:nvSpPr>
            <p:cNvPr name="TextBox 9" id="9"/>
            <p:cNvSpPr txBox="true"/>
            <p:nvPr/>
          </p:nvSpPr>
          <p:spPr>
            <a:xfrm rot="0">
              <a:off x="0" y="3889688"/>
              <a:ext cx="19770928" cy="740833"/>
            </a:xfrm>
            <a:prstGeom prst="rect">
              <a:avLst/>
            </a:prstGeom>
          </p:spPr>
          <p:txBody>
            <a:bodyPr anchor="t" rtlCol="false" tIns="0" lIns="0" bIns="0" rIns="0">
              <a:spAutoFit/>
            </a:bodyPr>
            <a:lstStyle/>
            <a:p>
              <a:pPr algn="l">
                <a:lnSpc>
                  <a:spcPts val="4550"/>
                </a:lnSpc>
              </a:pP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314964"/>
        </a:solidFill>
      </p:bgPr>
    </p:bg>
    <p:spTree>
      <p:nvGrpSpPr>
        <p:cNvPr id="1" name=""/>
        <p:cNvGrpSpPr/>
        <p:nvPr/>
      </p:nvGrpSpPr>
      <p:grpSpPr>
        <a:xfrm>
          <a:off x="0" y="0"/>
          <a:ext cx="0" cy="0"/>
          <a:chOff x="0" y="0"/>
          <a:chExt cx="0" cy="0"/>
        </a:xfrm>
      </p:grpSpPr>
      <p:sp>
        <p:nvSpPr>
          <p:cNvPr name="TextBox 2" id="2"/>
          <p:cNvSpPr txBox="true"/>
          <p:nvPr/>
        </p:nvSpPr>
        <p:spPr>
          <a:xfrm rot="0">
            <a:off x="17259300" y="9220200"/>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FFFFFF"/>
                </a:solidFill>
                <a:latin typeface="Montserrat Semi-Bold"/>
                <a:ea typeface="Montserrat Semi-Bold"/>
                <a:cs typeface="Montserrat Semi-Bold"/>
                <a:sym typeface="Montserrat Semi-Bold"/>
              </a:rPr>
              <a:t>4</a:t>
            </a:r>
          </a:p>
        </p:txBody>
      </p:sp>
      <p:sp>
        <p:nvSpPr>
          <p:cNvPr name="TextBox 3" id="3"/>
          <p:cNvSpPr txBox="true"/>
          <p:nvPr/>
        </p:nvSpPr>
        <p:spPr>
          <a:xfrm rot="0">
            <a:off x="0" y="-95250"/>
            <a:ext cx="6322820" cy="926301"/>
          </a:xfrm>
          <a:prstGeom prst="rect">
            <a:avLst/>
          </a:prstGeom>
        </p:spPr>
        <p:txBody>
          <a:bodyPr anchor="t" rtlCol="false" tIns="0" lIns="0" bIns="0" rIns="0">
            <a:spAutoFit/>
          </a:bodyPr>
          <a:lstStyle/>
          <a:p>
            <a:pPr algn="ctr">
              <a:lnSpc>
                <a:spcPts val="7672"/>
              </a:lnSpc>
            </a:pPr>
            <a:r>
              <a:rPr lang="en-US" sz="5480" b="true">
                <a:solidFill>
                  <a:srgbClr val="FFFFFF"/>
                </a:solidFill>
                <a:latin typeface="Open Sans Bold"/>
                <a:ea typeface="Open Sans Bold"/>
                <a:cs typeface="Open Sans Bold"/>
                <a:sym typeface="Open Sans Bold"/>
              </a:rPr>
              <a:t> 1.PENDAHULUAN</a:t>
            </a:r>
          </a:p>
        </p:txBody>
      </p:sp>
      <p:sp>
        <p:nvSpPr>
          <p:cNvPr name="TextBox 4" id="4"/>
          <p:cNvSpPr txBox="true"/>
          <p:nvPr/>
        </p:nvSpPr>
        <p:spPr>
          <a:xfrm rot="0">
            <a:off x="273107" y="764376"/>
            <a:ext cx="370542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1.1 Latar Belakang</a:t>
            </a:r>
          </a:p>
        </p:txBody>
      </p:sp>
      <p:sp>
        <p:nvSpPr>
          <p:cNvPr name="TextBox 5" id="5"/>
          <p:cNvSpPr txBox="true"/>
          <p:nvPr/>
        </p:nvSpPr>
        <p:spPr>
          <a:xfrm rot="0">
            <a:off x="273107" y="1030758"/>
            <a:ext cx="17970121" cy="8901430"/>
          </a:xfrm>
          <a:prstGeom prst="rect">
            <a:avLst/>
          </a:prstGeom>
        </p:spPr>
        <p:txBody>
          <a:bodyPr anchor="t" rtlCol="false" tIns="0" lIns="0" bIns="0" rIns="0">
            <a:spAutoFit/>
          </a:bodyPr>
          <a:lstStyle/>
          <a:p>
            <a:pPr algn="l">
              <a:lnSpc>
                <a:spcPts val="3920"/>
              </a:lnSpc>
            </a:pPr>
          </a:p>
          <a:p>
            <a:pPr algn="l">
              <a:lnSpc>
                <a:spcPts val="3920"/>
              </a:lnSpc>
            </a:pPr>
            <a:r>
              <a:rPr lang="en-US" sz="2800">
                <a:solidFill>
                  <a:srgbClr val="FFFFFF"/>
                </a:solidFill>
                <a:latin typeface="Open Sans"/>
                <a:ea typeface="Open Sans"/>
                <a:cs typeface="Open Sans"/>
                <a:sym typeface="Open Sans"/>
              </a:rPr>
              <a:t>Di era modern ini, gaya hidup masyarakat semakin sibuk dengan berbagai aktivitas, baik di bidang pekerjaan, pendidikan, maupun rumah tangga. Hal ini sering kali membuat waktu untuk mengerjakan pekerjaan rumah tangga, seperti mencuci dan menyetrika pakaian, menjadi terbatas. Sementara itu, kebutuhan akan pakaian yang bersih, rapi, dan wangi tetap menjadi prioritas utama bagi setiap individu, terutama untuk menunjang penampilan sehari-hari.</a:t>
            </a:r>
          </a:p>
          <a:p>
            <a:pPr algn="l">
              <a:lnSpc>
                <a:spcPts val="3920"/>
              </a:lnSpc>
            </a:pPr>
            <a:r>
              <a:rPr lang="en-US" sz="2800">
                <a:solidFill>
                  <a:srgbClr val="FFFFFF"/>
                </a:solidFill>
                <a:latin typeface="Open Sans"/>
                <a:ea typeface="Open Sans"/>
                <a:cs typeface="Open Sans"/>
                <a:sym typeface="Open Sans"/>
              </a:rPr>
              <a:t>Melihat permasalahan tersebut, jasa laundry hadir sebagai solusi praktis untuk memenuhi kebutuhan masyarakat akan layanan pencucian pakaian yang cepat, bersih, dan berkualitas. Dengan teknologi modern dan pelayanan profesional, usaha laundry menjadi pilihan yang diminati, khususnya di daerah perkotaan atau kawasan padat penduduk.</a:t>
            </a:r>
          </a:p>
          <a:p>
            <a:pPr algn="l">
              <a:lnSpc>
                <a:spcPts val="3920"/>
              </a:lnSpc>
            </a:pPr>
            <a:r>
              <a:rPr lang="en-US" sz="2800">
                <a:solidFill>
                  <a:srgbClr val="FFFFFF"/>
                </a:solidFill>
                <a:latin typeface="Open Sans"/>
                <a:ea typeface="Open Sans"/>
                <a:cs typeface="Open Sans"/>
                <a:sym typeface="Open Sans"/>
              </a:rPr>
              <a:t>Selain itu, pertumbuhan permintaan terhadap jasa laundry terus meningkat seiring dengan perubahan gaya hidup masyarakat yang lebih mengutamakan efisiensi waktu. Jasa ini tidak hanya melayani kebutuhan rumah tangga, tetapi juga institusi seperti hotel, restoran, kos-kosan, hingga perkantoran yang memerlukan layanan pencucian skala besar.</a:t>
            </a:r>
          </a:p>
          <a:p>
            <a:pPr algn="l">
              <a:lnSpc>
                <a:spcPts val="3920"/>
              </a:lnSpc>
            </a:pPr>
            <a:r>
              <a:rPr lang="en-US" sz="2800">
                <a:solidFill>
                  <a:srgbClr val="FFFFFF"/>
                </a:solidFill>
                <a:latin typeface="Open Sans"/>
                <a:ea typeface="Open Sans"/>
                <a:cs typeface="Open Sans"/>
                <a:sym typeface="Open Sans"/>
              </a:rPr>
              <a:t>Dengan adanya potensi pasar yang luas dan terus berkembang, usaha laundry memiliki peluang besar untuk menjadi bisnis yang menguntungkan dan berkelanjutan, terutama jika didukung dengan pelayanan terbaik, harga yang kompetitif, dan inovasi yang berorientasi pada kebutuhan pelanggan.</a:t>
            </a:r>
          </a:p>
          <a:p>
            <a:pPr algn="l">
              <a:lnSpc>
                <a:spcPts val="39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grpSp>
        <p:nvGrpSpPr>
          <p:cNvPr name="Group 2" id="2"/>
          <p:cNvGrpSpPr/>
          <p:nvPr/>
        </p:nvGrpSpPr>
        <p:grpSpPr>
          <a:xfrm rot="0">
            <a:off x="1028700" y="1381371"/>
            <a:ext cx="7033024" cy="3224321"/>
            <a:chOff x="0" y="0"/>
            <a:chExt cx="9377366" cy="4299095"/>
          </a:xfrm>
        </p:grpSpPr>
        <p:sp>
          <p:nvSpPr>
            <p:cNvPr name="TextBox 3" id="3"/>
            <p:cNvSpPr txBox="true"/>
            <p:nvPr/>
          </p:nvSpPr>
          <p:spPr>
            <a:xfrm rot="0">
              <a:off x="0" y="233630"/>
              <a:ext cx="9377366" cy="3279775"/>
            </a:xfrm>
            <a:prstGeom prst="rect">
              <a:avLst/>
            </a:prstGeom>
          </p:spPr>
          <p:txBody>
            <a:bodyPr anchor="t" rtlCol="false" tIns="0" lIns="0" bIns="0" rIns="0">
              <a:spAutoFit/>
            </a:bodyPr>
            <a:lstStyle/>
            <a:p>
              <a:pPr algn="l" marL="647700" indent="-323850" lvl="1">
                <a:lnSpc>
                  <a:spcPts val="3900"/>
                </a:lnSpc>
                <a:buAutoNum type="arabicPeriod" startAt="1"/>
              </a:pPr>
              <a:r>
                <a:rPr lang="en-US" b="true" sz="3000">
                  <a:solidFill>
                    <a:srgbClr val="000000"/>
                  </a:solidFill>
                  <a:latin typeface="Montserrat Semi-Bold Bold"/>
                  <a:ea typeface="Montserrat Semi-Bold Bold"/>
                  <a:cs typeface="Montserrat Semi-Bold Bold"/>
                  <a:sym typeface="Montserrat Semi-Bold Bold"/>
                </a:rPr>
                <a:t>Bagaimana memastikan transparansi harga jasa laundry agar pelanggan mudah memahami biaya yang dikenakan?</a:t>
              </a:r>
            </a:p>
          </p:txBody>
        </p:sp>
        <p:sp>
          <p:nvSpPr>
            <p:cNvPr name="TextBox 4" id="4"/>
            <p:cNvSpPr txBox="true"/>
            <p:nvPr/>
          </p:nvSpPr>
          <p:spPr>
            <a:xfrm rot="0">
              <a:off x="0" y="3783475"/>
              <a:ext cx="9377366" cy="515620"/>
            </a:xfrm>
            <a:prstGeom prst="rect">
              <a:avLst/>
            </a:prstGeom>
          </p:spPr>
          <p:txBody>
            <a:bodyPr anchor="t" rtlCol="false" tIns="0" lIns="0" bIns="0" rIns="0">
              <a:spAutoFit/>
            </a:bodyPr>
            <a:lstStyle/>
            <a:p>
              <a:pPr algn="l">
                <a:lnSpc>
                  <a:spcPts val="3359"/>
                </a:lnSpc>
              </a:pPr>
            </a:p>
          </p:txBody>
        </p:sp>
        <p:sp>
          <p:nvSpPr>
            <p:cNvPr name="AutoShape 5" id="5"/>
            <p:cNvSpPr/>
            <p:nvPr/>
          </p:nvSpPr>
          <p:spPr>
            <a:xfrm>
              <a:off x="0" y="6350"/>
              <a:ext cx="9377366" cy="0"/>
            </a:xfrm>
            <a:prstGeom prst="line">
              <a:avLst/>
            </a:prstGeom>
            <a:ln cap="rnd" w="12700">
              <a:solidFill>
                <a:srgbClr val="000000"/>
              </a:solidFill>
              <a:prstDash val="solid"/>
              <a:headEnd type="none" len="sm" w="sm"/>
              <a:tailEnd type="none" len="sm" w="sm"/>
            </a:ln>
          </p:spPr>
        </p:sp>
      </p:grpSp>
      <p:grpSp>
        <p:nvGrpSpPr>
          <p:cNvPr name="Group 6" id="6"/>
          <p:cNvGrpSpPr/>
          <p:nvPr/>
        </p:nvGrpSpPr>
        <p:grpSpPr>
          <a:xfrm rot="0">
            <a:off x="1028700" y="5120042"/>
            <a:ext cx="7033024" cy="3224321"/>
            <a:chOff x="0" y="0"/>
            <a:chExt cx="9377366" cy="4299095"/>
          </a:xfrm>
        </p:grpSpPr>
        <p:sp>
          <p:nvSpPr>
            <p:cNvPr name="TextBox 7" id="7"/>
            <p:cNvSpPr txBox="true"/>
            <p:nvPr/>
          </p:nvSpPr>
          <p:spPr>
            <a:xfrm rot="0">
              <a:off x="0" y="233630"/>
              <a:ext cx="9377366" cy="3279775"/>
            </a:xfrm>
            <a:prstGeom prst="rect">
              <a:avLst/>
            </a:prstGeom>
          </p:spPr>
          <p:txBody>
            <a:bodyPr anchor="t" rtlCol="false" tIns="0" lIns="0" bIns="0" rIns="0">
              <a:spAutoFit/>
            </a:bodyPr>
            <a:lstStyle/>
            <a:p>
              <a:pPr algn="l" marL="647700" indent="-323850" lvl="1">
                <a:lnSpc>
                  <a:spcPts val="3900"/>
                </a:lnSpc>
                <a:buAutoNum type="arabicPeriod" startAt="1"/>
              </a:pPr>
              <a:r>
                <a:rPr lang="en-US" b="true" sz="3000">
                  <a:solidFill>
                    <a:srgbClr val="000000"/>
                  </a:solidFill>
                  <a:latin typeface="Montserrat Semi-Bold Bold"/>
                  <a:ea typeface="Montserrat Semi-Bold Bold"/>
                  <a:cs typeface="Montserrat Semi-Bold Bold"/>
                  <a:sym typeface="Montserrat Semi-Bold Bold"/>
                </a:rPr>
                <a:t>Bagaimana cara mengelola perbedaan harga berdasarkan jenis layanan (cuci biasa, ekspres, setrika saja, dll.) tanpa membingungkan pelanggan?</a:t>
              </a:r>
            </a:p>
          </p:txBody>
        </p:sp>
        <p:sp>
          <p:nvSpPr>
            <p:cNvPr name="TextBox 8" id="8"/>
            <p:cNvSpPr txBox="true"/>
            <p:nvPr/>
          </p:nvSpPr>
          <p:spPr>
            <a:xfrm rot="0">
              <a:off x="0" y="3783475"/>
              <a:ext cx="9377366" cy="515620"/>
            </a:xfrm>
            <a:prstGeom prst="rect">
              <a:avLst/>
            </a:prstGeom>
          </p:spPr>
          <p:txBody>
            <a:bodyPr anchor="t" rtlCol="false" tIns="0" lIns="0" bIns="0" rIns="0">
              <a:spAutoFit/>
            </a:bodyPr>
            <a:lstStyle/>
            <a:p>
              <a:pPr algn="l">
                <a:lnSpc>
                  <a:spcPts val="3359"/>
                </a:lnSpc>
              </a:pPr>
            </a:p>
          </p:txBody>
        </p:sp>
        <p:sp>
          <p:nvSpPr>
            <p:cNvPr name="AutoShape 9" id="9"/>
            <p:cNvSpPr/>
            <p:nvPr/>
          </p:nvSpPr>
          <p:spPr>
            <a:xfrm>
              <a:off x="0" y="6350"/>
              <a:ext cx="9377366" cy="0"/>
            </a:xfrm>
            <a:prstGeom prst="line">
              <a:avLst/>
            </a:prstGeom>
            <a:ln cap="rnd" w="12700">
              <a:solidFill>
                <a:srgbClr val="000000"/>
              </a:solidFill>
              <a:prstDash val="solid"/>
              <a:headEnd type="none" len="sm" w="sm"/>
              <a:tailEnd type="none" len="sm" w="sm"/>
            </a:ln>
          </p:spPr>
        </p:sp>
      </p:grpSp>
      <p:grpSp>
        <p:nvGrpSpPr>
          <p:cNvPr name="Group 10" id="10"/>
          <p:cNvGrpSpPr/>
          <p:nvPr/>
        </p:nvGrpSpPr>
        <p:grpSpPr>
          <a:xfrm rot="0">
            <a:off x="10421716" y="1627035"/>
            <a:ext cx="6986015" cy="69860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0" t="-3359" r="0" b="-3359"/>
              </a:stretch>
            </a:blipFill>
          </p:spPr>
        </p:sp>
      </p:grpSp>
      <p:sp>
        <p:nvSpPr>
          <p:cNvPr name="TextBox 12" id="12"/>
          <p:cNvSpPr txBox="true"/>
          <p:nvPr/>
        </p:nvSpPr>
        <p:spPr>
          <a:xfrm rot="0">
            <a:off x="516554" y="169915"/>
            <a:ext cx="7545170" cy="699875"/>
          </a:xfrm>
          <a:prstGeom prst="rect">
            <a:avLst/>
          </a:prstGeom>
        </p:spPr>
        <p:txBody>
          <a:bodyPr anchor="t" rtlCol="false" tIns="0" lIns="0" bIns="0" rIns="0">
            <a:spAutoFit/>
          </a:bodyPr>
          <a:lstStyle/>
          <a:p>
            <a:pPr algn="l">
              <a:lnSpc>
                <a:spcPts val="5510"/>
              </a:lnSpc>
            </a:pPr>
            <a:r>
              <a:rPr lang="en-US" sz="4592">
                <a:solidFill>
                  <a:srgbClr val="000000"/>
                </a:solidFill>
                <a:latin typeface="Montserrat Semi-Bold"/>
                <a:ea typeface="Montserrat Semi-Bold"/>
                <a:cs typeface="Montserrat Semi-Bold"/>
                <a:sym typeface="Montserrat Semi-Bold"/>
              </a:rPr>
              <a:t>1.2 RUMUSAN MASALAH</a:t>
            </a:r>
          </a:p>
        </p:txBody>
      </p:sp>
      <p:sp>
        <p:nvSpPr>
          <p:cNvPr name="TextBox 13" id="13"/>
          <p:cNvSpPr txBox="true"/>
          <p:nvPr/>
        </p:nvSpPr>
        <p:spPr>
          <a:xfrm rot="0">
            <a:off x="17259300" y="680878"/>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5</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8F806E"/>
        </a:solidFill>
      </p:bgPr>
    </p:bg>
    <p:spTree>
      <p:nvGrpSpPr>
        <p:cNvPr id="1" name=""/>
        <p:cNvGrpSpPr/>
        <p:nvPr/>
      </p:nvGrpSpPr>
      <p:grpSpPr>
        <a:xfrm>
          <a:off x="0" y="0"/>
          <a:ext cx="0" cy="0"/>
          <a:chOff x="0" y="0"/>
          <a:chExt cx="0" cy="0"/>
        </a:xfrm>
      </p:grpSpPr>
      <p:sp>
        <p:nvSpPr>
          <p:cNvPr name="TextBox 2" id="2"/>
          <p:cNvSpPr txBox="true"/>
          <p:nvPr/>
        </p:nvSpPr>
        <p:spPr>
          <a:xfrm rot="0">
            <a:off x="0" y="33178"/>
            <a:ext cx="5565488" cy="1138736"/>
          </a:xfrm>
          <a:prstGeom prst="rect">
            <a:avLst/>
          </a:prstGeom>
        </p:spPr>
        <p:txBody>
          <a:bodyPr anchor="t" rtlCol="false" tIns="0" lIns="0" bIns="0" rIns="0">
            <a:spAutoFit/>
          </a:bodyPr>
          <a:lstStyle/>
          <a:p>
            <a:pPr algn="r">
              <a:lnSpc>
                <a:spcPts val="8966"/>
              </a:lnSpc>
            </a:pPr>
            <a:r>
              <a:rPr lang="en-US" sz="7472">
                <a:solidFill>
                  <a:srgbClr val="FFFFFF"/>
                </a:solidFill>
                <a:latin typeface="Montserrat Semi-Bold"/>
                <a:ea typeface="Montserrat Semi-Bold"/>
                <a:cs typeface="Montserrat Semi-Bold"/>
                <a:sym typeface="Montserrat Semi-Bold"/>
              </a:rPr>
              <a:t>1.3 SOLUSI </a:t>
            </a:r>
          </a:p>
        </p:txBody>
      </p:sp>
      <p:sp>
        <p:nvSpPr>
          <p:cNvPr name="TextBox 3" id="3"/>
          <p:cNvSpPr txBox="true"/>
          <p:nvPr/>
        </p:nvSpPr>
        <p:spPr>
          <a:xfrm rot="0">
            <a:off x="17259300" y="680878"/>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FFFFFF"/>
                </a:solidFill>
                <a:latin typeface="Montserrat Semi-Bold"/>
                <a:ea typeface="Montserrat Semi-Bold"/>
                <a:cs typeface="Montserrat Semi-Bold"/>
                <a:sym typeface="Montserrat Semi-Bold"/>
              </a:rPr>
              <a:t>6</a:t>
            </a:r>
          </a:p>
        </p:txBody>
      </p:sp>
      <p:sp>
        <p:nvSpPr>
          <p:cNvPr name="TextBox 4" id="4"/>
          <p:cNvSpPr txBox="true"/>
          <p:nvPr/>
        </p:nvSpPr>
        <p:spPr>
          <a:xfrm rot="0">
            <a:off x="0" y="2522038"/>
            <a:ext cx="17259300" cy="1708150"/>
          </a:xfrm>
          <a:prstGeom prst="rect">
            <a:avLst/>
          </a:prstGeom>
        </p:spPr>
        <p:txBody>
          <a:bodyPr anchor="t" rtlCol="false" tIns="0" lIns="0" bIns="0" rIns="0">
            <a:spAutoFit/>
          </a:bodyPr>
          <a:lstStyle/>
          <a:p>
            <a:pPr algn="l" marL="755651" indent="-377825" lvl="1">
              <a:lnSpc>
                <a:spcPts val="4550"/>
              </a:lnSpc>
              <a:buFont typeface="Arial"/>
              <a:buChar char="•"/>
            </a:pPr>
            <a:r>
              <a:rPr lang="en-US" sz="3500">
                <a:solidFill>
                  <a:srgbClr val="FFFFFF"/>
                </a:solidFill>
                <a:latin typeface="Montserrat"/>
                <a:ea typeface="Montserrat"/>
                <a:cs typeface="Montserrat"/>
                <a:sym typeface="Montserrat"/>
              </a:rPr>
              <a:t>Gunakan aplikasi kasir atau sistem manajemen laundry yang memungkinkan pelanggan mengetahui estimasi harga sebelum memesan layanan.</a:t>
            </a:r>
          </a:p>
        </p:txBody>
      </p:sp>
      <p:sp>
        <p:nvSpPr>
          <p:cNvPr name="TextBox 5" id="5"/>
          <p:cNvSpPr txBox="true"/>
          <p:nvPr/>
        </p:nvSpPr>
        <p:spPr>
          <a:xfrm rot="0">
            <a:off x="437084" y="1133814"/>
            <a:ext cx="18288000" cy="1136650"/>
          </a:xfrm>
          <a:prstGeom prst="rect">
            <a:avLst/>
          </a:prstGeom>
        </p:spPr>
        <p:txBody>
          <a:bodyPr anchor="t" rtlCol="false" tIns="0" lIns="0" bIns="0" rIns="0">
            <a:spAutoFit/>
          </a:bodyPr>
          <a:lstStyle/>
          <a:p>
            <a:pPr algn="l">
              <a:lnSpc>
                <a:spcPts val="4550"/>
              </a:lnSpc>
              <a:spcBef>
                <a:spcPct val="0"/>
              </a:spcBef>
            </a:pPr>
            <a:r>
              <a:rPr lang="en-US" sz="3500">
                <a:solidFill>
                  <a:srgbClr val="FFFFFF"/>
                </a:solidFill>
                <a:latin typeface="Montserrat"/>
                <a:ea typeface="Montserrat"/>
                <a:cs typeface="Montserrat"/>
                <a:sym typeface="Montserrat"/>
              </a:rPr>
              <a:t>Berikut adalah solusi yang telah didapatkan dari rumusan masalaah sebagai berikut:</a:t>
            </a:r>
          </a:p>
        </p:txBody>
      </p:sp>
      <p:sp>
        <p:nvSpPr>
          <p:cNvPr name="TextBox 6" id="6"/>
          <p:cNvSpPr txBox="true"/>
          <p:nvPr/>
        </p:nvSpPr>
        <p:spPr>
          <a:xfrm rot="0">
            <a:off x="0" y="4556125"/>
            <a:ext cx="18288000" cy="1136650"/>
          </a:xfrm>
          <a:prstGeom prst="rect">
            <a:avLst/>
          </a:prstGeom>
        </p:spPr>
        <p:txBody>
          <a:bodyPr anchor="t" rtlCol="false" tIns="0" lIns="0" bIns="0" rIns="0">
            <a:spAutoFit/>
          </a:bodyPr>
          <a:lstStyle/>
          <a:p>
            <a:pPr algn="l" marL="755651" indent="-377825" lvl="1">
              <a:lnSpc>
                <a:spcPts val="4550"/>
              </a:lnSpc>
              <a:buFont typeface="Arial"/>
              <a:buChar char="•"/>
            </a:pPr>
            <a:r>
              <a:rPr lang="en-US" sz="3500">
                <a:solidFill>
                  <a:srgbClr val="FFFFFF"/>
                </a:solidFill>
                <a:latin typeface="Montserrat"/>
                <a:ea typeface="Montserrat"/>
                <a:cs typeface="Montserrat"/>
                <a:sym typeface="Montserrat"/>
              </a:rPr>
              <a:t>Pastikan setiap jenis layanan memiliki deskripsi yang jelas, termasuk waktu pengerjaan dan kelebihannya.</a:t>
            </a:r>
          </a:p>
        </p:txBody>
      </p:sp>
      <p:sp>
        <p:nvSpPr>
          <p:cNvPr name="TextBox 7" id="7"/>
          <p:cNvSpPr txBox="true"/>
          <p:nvPr/>
        </p:nvSpPr>
        <p:spPr>
          <a:xfrm rot="0">
            <a:off x="0" y="6016625"/>
            <a:ext cx="16822216" cy="1136650"/>
          </a:xfrm>
          <a:prstGeom prst="rect">
            <a:avLst/>
          </a:prstGeom>
        </p:spPr>
        <p:txBody>
          <a:bodyPr anchor="t" rtlCol="false" tIns="0" lIns="0" bIns="0" rIns="0">
            <a:spAutoFit/>
          </a:bodyPr>
          <a:lstStyle/>
          <a:p>
            <a:pPr algn="l" marL="755651" indent="-377825" lvl="1">
              <a:lnSpc>
                <a:spcPts val="4550"/>
              </a:lnSpc>
              <a:buFont typeface="Arial"/>
              <a:buChar char="•"/>
            </a:pPr>
            <a:r>
              <a:rPr lang="en-US" sz="3500">
                <a:solidFill>
                  <a:srgbClr val="FFFFFF"/>
                </a:solidFill>
                <a:latin typeface="Montserrat"/>
                <a:ea typeface="Montserrat"/>
                <a:cs typeface="Montserrat"/>
                <a:sym typeface="Montserrat"/>
              </a:rPr>
              <a:t>Gunakan media sosial atau pesan singkat untuk menginformasikan promo yang sedang berlaku.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14964"/>
        </a:solidFill>
      </p:bgPr>
    </p:bg>
    <p:spTree>
      <p:nvGrpSpPr>
        <p:cNvPr id="1" name=""/>
        <p:cNvGrpSpPr/>
        <p:nvPr/>
      </p:nvGrpSpPr>
      <p:grpSpPr>
        <a:xfrm>
          <a:off x="0" y="0"/>
          <a:ext cx="0" cy="0"/>
          <a:chOff x="0" y="0"/>
          <a:chExt cx="0" cy="0"/>
        </a:xfrm>
      </p:grpSpPr>
      <p:grpSp>
        <p:nvGrpSpPr>
          <p:cNvPr name="Group 2" id="2"/>
          <p:cNvGrpSpPr/>
          <p:nvPr/>
        </p:nvGrpSpPr>
        <p:grpSpPr>
          <a:xfrm rot="0">
            <a:off x="10840542" y="4295775"/>
            <a:ext cx="6886844" cy="688684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TextBox 4" id="4"/>
          <p:cNvSpPr txBox="true"/>
          <p:nvPr/>
        </p:nvSpPr>
        <p:spPr>
          <a:xfrm rot="0">
            <a:off x="2730426" y="718978"/>
            <a:ext cx="12827148" cy="1371600"/>
          </a:xfrm>
          <a:prstGeom prst="rect">
            <a:avLst/>
          </a:prstGeom>
        </p:spPr>
        <p:txBody>
          <a:bodyPr anchor="t" rtlCol="false" tIns="0" lIns="0" bIns="0" rIns="0">
            <a:spAutoFit/>
          </a:bodyPr>
          <a:lstStyle/>
          <a:p>
            <a:pPr algn="ctr">
              <a:lnSpc>
                <a:spcPts val="10800"/>
              </a:lnSpc>
            </a:pPr>
            <a:r>
              <a:rPr lang="en-US" sz="9000">
                <a:solidFill>
                  <a:srgbClr val="FFFFFF"/>
                </a:solidFill>
                <a:latin typeface="Montserrat Semi-Bold"/>
                <a:ea typeface="Montserrat Semi-Bold"/>
                <a:cs typeface="Montserrat Semi-Bold"/>
                <a:sym typeface="Montserrat Semi-Bold"/>
              </a:rPr>
              <a:t>Tujuan Projek</a:t>
            </a:r>
          </a:p>
        </p:txBody>
      </p:sp>
      <p:sp>
        <p:nvSpPr>
          <p:cNvPr name="TextBox 5" id="5"/>
          <p:cNvSpPr txBox="true"/>
          <p:nvPr/>
        </p:nvSpPr>
        <p:spPr>
          <a:xfrm rot="0">
            <a:off x="17259300" y="680878"/>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FFFFFF"/>
                </a:solidFill>
                <a:latin typeface="Montserrat Semi-Bold"/>
                <a:ea typeface="Montserrat Semi-Bold"/>
                <a:cs typeface="Montserrat Semi-Bold"/>
                <a:sym typeface="Montserrat Semi-Bold"/>
              </a:rPr>
              <a:t>7</a:t>
            </a:r>
          </a:p>
        </p:txBody>
      </p:sp>
      <p:sp>
        <p:nvSpPr>
          <p:cNvPr name="TextBox 6" id="6"/>
          <p:cNvSpPr txBox="true"/>
          <p:nvPr/>
        </p:nvSpPr>
        <p:spPr>
          <a:xfrm rot="0">
            <a:off x="0" y="2362200"/>
            <a:ext cx="10840542" cy="565150"/>
          </a:xfrm>
          <a:prstGeom prst="rect">
            <a:avLst/>
          </a:prstGeom>
        </p:spPr>
        <p:txBody>
          <a:bodyPr anchor="t" rtlCol="false" tIns="0" lIns="0" bIns="0" rIns="0">
            <a:spAutoFit/>
          </a:bodyPr>
          <a:lstStyle/>
          <a:p>
            <a:pPr algn="ctr" marL="755651" indent="-377825" lvl="1">
              <a:lnSpc>
                <a:spcPts val="4550"/>
              </a:lnSpc>
              <a:buFont typeface="Arial"/>
              <a:buChar char="•"/>
            </a:pPr>
            <a:r>
              <a:rPr lang="en-US" sz="3500">
                <a:solidFill>
                  <a:srgbClr val="FFFFFF"/>
                </a:solidFill>
                <a:latin typeface="Montserrat"/>
                <a:ea typeface="Montserrat"/>
                <a:cs typeface="Montserrat"/>
                <a:sym typeface="Montserrat"/>
              </a:rPr>
              <a:t>Memberikan Solusi Praktis untuk Masyarakat</a:t>
            </a:r>
          </a:p>
        </p:txBody>
      </p:sp>
      <p:sp>
        <p:nvSpPr>
          <p:cNvPr name="TextBox 7" id="7"/>
          <p:cNvSpPr txBox="true"/>
          <p:nvPr/>
        </p:nvSpPr>
        <p:spPr>
          <a:xfrm rot="0">
            <a:off x="0" y="2889250"/>
            <a:ext cx="9967516" cy="565150"/>
          </a:xfrm>
          <a:prstGeom prst="rect">
            <a:avLst/>
          </a:prstGeom>
        </p:spPr>
        <p:txBody>
          <a:bodyPr anchor="t" rtlCol="false" tIns="0" lIns="0" bIns="0" rIns="0">
            <a:spAutoFit/>
          </a:bodyPr>
          <a:lstStyle/>
          <a:p>
            <a:pPr algn="ctr" marL="755651" indent="-377825" lvl="1">
              <a:lnSpc>
                <a:spcPts val="4550"/>
              </a:lnSpc>
              <a:buFont typeface="Arial"/>
              <a:buChar char="•"/>
            </a:pPr>
            <a:r>
              <a:rPr lang="en-US" sz="3500">
                <a:solidFill>
                  <a:srgbClr val="FFFFFF"/>
                </a:solidFill>
                <a:latin typeface="Montserrat"/>
                <a:ea typeface="Montserrat"/>
                <a:cs typeface="Montserrat"/>
                <a:sym typeface="Montserrat"/>
              </a:rPr>
              <a:t>Meningkatkan Kualitas Hidup Pelanggan</a:t>
            </a:r>
          </a:p>
        </p:txBody>
      </p:sp>
      <p:sp>
        <p:nvSpPr>
          <p:cNvPr name="TextBox 8" id="8"/>
          <p:cNvSpPr txBox="true"/>
          <p:nvPr/>
        </p:nvSpPr>
        <p:spPr>
          <a:xfrm rot="0">
            <a:off x="0" y="3416300"/>
            <a:ext cx="11444189" cy="565150"/>
          </a:xfrm>
          <a:prstGeom prst="rect">
            <a:avLst/>
          </a:prstGeom>
        </p:spPr>
        <p:txBody>
          <a:bodyPr anchor="t" rtlCol="false" tIns="0" lIns="0" bIns="0" rIns="0">
            <a:spAutoFit/>
          </a:bodyPr>
          <a:lstStyle/>
          <a:p>
            <a:pPr algn="ctr" marL="755651" indent="-377825" lvl="1">
              <a:lnSpc>
                <a:spcPts val="4550"/>
              </a:lnSpc>
              <a:buFont typeface="Arial"/>
              <a:buChar char="•"/>
            </a:pPr>
            <a:r>
              <a:rPr lang="en-US" sz="3500">
                <a:solidFill>
                  <a:srgbClr val="FFFFFF"/>
                </a:solidFill>
                <a:latin typeface="Montserrat"/>
                <a:ea typeface="Montserrat"/>
                <a:cs typeface="Montserrat"/>
                <a:sym typeface="Montserrat"/>
              </a:rPr>
              <a:t>Mengoptimalkan Peluang Bisnis yang Potensial</a:t>
            </a:r>
          </a:p>
        </p:txBody>
      </p:sp>
      <p:sp>
        <p:nvSpPr>
          <p:cNvPr name="TextBox 9" id="9"/>
          <p:cNvSpPr txBox="true"/>
          <p:nvPr/>
        </p:nvSpPr>
        <p:spPr>
          <a:xfrm rot="0">
            <a:off x="0" y="3943350"/>
            <a:ext cx="8600281" cy="565150"/>
          </a:xfrm>
          <a:prstGeom prst="rect">
            <a:avLst/>
          </a:prstGeom>
        </p:spPr>
        <p:txBody>
          <a:bodyPr anchor="t" rtlCol="false" tIns="0" lIns="0" bIns="0" rIns="0">
            <a:spAutoFit/>
          </a:bodyPr>
          <a:lstStyle/>
          <a:p>
            <a:pPr algn="ctr" marL="755651" indent="-377825" lvl="1">
              <a:lnSpc>
                <a:spcPts val="4550"/>
              </a:lnSpc>
              <a:buFont typeface="Arial"/>
              <a:buChar char="•"/>
            </a:pPr>
            <a:r>
              <a:rPr lang="en-US" sz="3500">
                <a:solidFill>
                  <a:srgbClr val="FFFFFF"/>
                </a:solidFill>
                <a:latin typeface="Montserrat"/>
                <a:ea typeface="Montserrat"/>
                <a:cs typeface="Montserrat"/>
                <a:sym typeface="Montserrat"/>
              </a:rPr>
              <a:t>Menyediakan Lapangan Kerja Baru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E3D6"/>
        </a:solidFill>
      </p:bgPr>
    </p:bg>
    <p:spTree>
      <p:nvGrpSpPr>
        <p:cNvPr id="1" name=""/>
        <p:cNvGrpSpPr/>
        <p:nvPr/>
      </p:nvGrpSpPr>
      <p:grpSpPr>
        <a:xfrm>
          <a:off x="0" y="0"/>
          <a:ext cx="0" cy="0"/>
          <a:chOff x="0" y="0"/>
          <a:chExt cx="0" cy="0"/>
        </a:xfrm>
      </p:grpSpPr>
      <p:sp>
        <p:nvSpPr>
          <p:cNvPr name="TextBox 2" id="2"/>
          <p:cNvSpPr txBox="true"/>
          <p:nvPr/>
        </p:nvSpPr>
        <p:spPr>
          <a:xfrm rot="0">
            <a:off x="432164" y="1854878"/>
            <a:ext cx="10206502" cy="6851650"/>
          </a:xfrm>
          <a:prstGeom prst="rect">
            <a:avLst/>
          </a:prstGeom>
        </p:spPr>
        <p:txBody>
          <a:bodyPr anchor="t" rtlCol="false" tIns="0" lIns="0" bIns="0" rIns="0">
            <a:spAutoFit/>
          </a:bodyPr>
          <a:lstStyle/>
          <a:p>
            <a:pPr algn="l">
              <a:lnSpc>
                <a:spcPts val="4550"/>
              </a:lnSpc>
            </a:pPr>
            <a:r>
              <a:rPr lang="en-US" sz="3500">
                <a:solidFill>
                  <a:srgbClr val="000000"/>
                </a:solidFill>
                <a:latin typeface="Montserrat"/>
                <a:ea typeface="Montserrat"/>
                <a:cs typeface="Montserrat"/>
                <a:sym typeface="Montserrat"/>
              </a:rPr>
              <a:t>2.1 LAUNDRY </a:t>
            </a:r>
          </a:p>
          <a:p>
            <a:pPr algn="l">
              <a:lnSpc>
                <a:spcPts val="4550"/>
              </a:lnSpc>
            </a:pPr>
            <a:r>
              <a:rPr lang="en-US" sz="3500">
                <a:solidFill>
                  <a:srgbClr val="000000"/>
                </a:solidFill>
                <a:latin typeface="Montserrat"/>
                <a:ea typeface="Montserrat"/>
                <a:cs typeface="Montserrat"/>
                <a:sym typeface="Montserrat"/>
              </a:rPr>
              <a:t>Teori Kebutuhan Maslow</a:t>
            </a:r>
          </a:p>
          <a:p>
            <a:pPr algn="l">
              <a:lnSpc>
                <a:spcPts val="4550"/>
              </a:lnSpc>
            </a:pPr>
            <a:r>
              <a:rPr lang="en-US" sz="3500">
                <a:solidFill>
                  <a:srgbClr val="000000"/>
                </a:solidFill>
                <a:latin typeface="Montserrat"/>
                <a:ea typeface="Montserrat"/>
                <a:cs typeface="Montserrat"/>
                <a:sym typeface="Montserrat"/>
              </a:rPr>
              <a:t>Menurut Abraham Maslow (1943), kebutuhan manusia dibagi menjadi lima tingkatan, salah satunya adalah kebutuhan fisiologis yang meliputi sandang atau pakaian. Layanan laundry bertujuan untuk memenuhi kebutuhan dasar ini dengan menyediakan pakaian yang bersih dan layak pakai, sehingga pelanggan dapat fokus pada kebutuhan lain di tingkat yang lebih tinggi, seperti aktualisasi diri.</a:t>
            </a:r>
          </a:p>
        </p:txBody>
      </p:sp>
      <p:grpSp>
        <p:nvGrpSpPr>
          <p:cNvPr name="Group 3" id="3"/>
          <p:cNvGrpSpPr/>
          <p:nvPr/>
        </p:nvGrpSpPr>
        <p:grpSpPr>
          <a:xfrm rot="0">
            <a:off x="11732538" y="1892978"/>
            <a:ext cx="6555462" cy="655546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0" t="-338" r="0" b="-338"/>
              </a:stretch>
            </a:blipFill>
          </p:spPr>
        </p:sp>
      </p:grpSp>
      <p:sp>
        <p:nvSpPr>
          <p:cNvPr name="TextBox 5" id="5"/>
          <p:cNvSpPr txBox="true"/>
          <p:nvPr/>
        </p:nvSpPr>
        <p:spPr>
          <a:xfrm rot="0">
            <a:off x="432164" y="322103"/>
            <a:ext cx="10206502" cy="1095375"/>
          </a:xfrm>
          <a:prstGeom prst="rect">
            <a:avLst/>
          </a:prstGeom>
        </p:spPr>
        <p:txBody>
          <a:bodyPr anchor="t" rtlCol="false" tIns="0" lIns="0" bIns="0" rIns="0">
            <a:spAutoFit/>
          </a:bodyPr>
          <a:lstStyle/>
          <a:p>
            <a:pPr algn="l">
              <a:lnSpc>
                <a:spcPts val="8640"/>
              </a:lnSpc>
            </a:pPr>
            <a:r>
              <a:rPr lang="en-US" sz="7200" b="true">
                <a:solidFill>
                  <a:srgbClr val="000000"/>
                </a:solidFill>
                <a:latin typeface="Montserrat Bold"/>
                <a:ea typeface="Montserrat Bold"/>
                <a:cs typeface="Montserrat Bold"/>
                <a:sym typeface="Montserrat Bold"/>
              </a:rPr>
              <a:t>Landasan Teori</a:t>
            </a:r>
          </a:p>
        </p:txBody>
      </p:sp>
      <p:sp>
        <p:nvSpPr>
          <p:cNvPr name="TextBox 6" id="6"/>
          <p:cNvSpPr txBox="true"/>
          <p:nvPr/>
        </p:nvSpPr>
        <p:spPr>
          <a:xfrm rot="0">
            <a:off x="17259300" y="680878"/>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000000"/>
                </a:solidFill>
                <a:latin typeface="Montserrat Semi-Bold"/>
                <a:ea typeface="Montserrat Semi-Bold"/>
                <a:cs typeface="Montserrat Semi-Bold"/>
                <a:sym typeface="Montserrat Semi-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F806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762032" y="1965165"/>
            <a:ext cx="7493117" cy="6998571"/>
            <a:chOff x="0" y="0"/>
            <a:chExt cx="6350000" cy="5930900"/>
          </a:xfrm>
        </p:grpSpPr>
        <p:sp>
          <p:nvSpPr>
            <p:cNvPr name="Freeform 3" id="3"/>
            <p:cNvSpPr/>
            <p:nvPr/>
          </p:nvSpPr>
          <p:spPr>
            <a:xfrm flipH="false" flipV="false" rot="0">
              <a:off x="1270" y="5515610"/>
              <a:ext cx="6348730" cy="415290"/>
            </a:xfrm>
            <a:custGeom>
              <a:avLst/>
              <a:gdLst/>
              <a:ahLst/>
              <a:cxnLst/>
              <a:rect r="r" b="b" t="t" l="l"/>
              <a:pathLst>
                <a:path h="415290" w="6348730">
                  <a:moveTo>
                    <a:pt x="5933440" y="0"/>
                  </a:moveTo>
                  <a:lnTo>
                    <a:pt x="0" y="0"/>
                  </a:lnTo>
                  <a:lnTo>
                    <a:pt x="414020" y="415290"/>
                  </a:lnTo>
                  <a:lnTo>
                    <a:pt x="6348730" y="415290"/>
                  </a:lnTo>
                  <a:close/>
                </a:path>
              </a:pathLst>
            </a:custGeom>
            <a:solidFill>
              <a:srgbClr val="000000"/>
            </a:solidFill>
          </p:spPr>
        </p:sp>
        <p:sp>
          <p:nvSpPr>
            <p:cNvPr name="Freeform 4" id="4"/>
            <p:cNvSpPr/>
            <p:nvPr/>
          </p:nvSpPr>
          <p:spPr>
            <a:xfrm flipH="false" flipV="false" rot="0">
              <a:off x="5934710" y="1270"/>
              <a:ext cx="415290" cy="5929630"/>
            </a:xfrm>
            <a:custGeom>
              <a:avLst/>
              <a:gdLst/>
              <a:ahLst/>
              <a:cxnLst/>
              <a:rect r="r" b="b" t="t" l="l"/>
              <a:pathLst>
                <a:path h="5929630" w="415290">
                  <a:moveTo>
                    <a:pt x="414020" y="414020"/>
                  </a:moveTo>
                  <a:lnTo>
                    <a:pt x="0" y="0"/>
                  </a:lnTo>
                  <a:lnTo>
                    <a:pt x="0" y="5514340"/>
                  </a:lnTo>
                  <a:lnTo>
                    <a:pt x="415290" y="5929630"/>
                  </a:lnTo>
                  <a:lnTo>
                    <a:pt x="415290" y="414020"/>
                  </a:lnTo>
                  <a:close/>
                </a:path>
              </a:pathLst>
            </a:custGeom>
            <a:solidFill>
              <a:srgbClr val="314964"/>
            </a:solidFill>
          </p:spPr>
        </p:sp>
        <p:sp>
          <p:nvSpPr>
            <p:cNvPr name="Freeform 5" id="5"/>
            <p:cNvSpPr/>
            <p:nvPr/>
          </p:nvSpPr>
          <p:spPr>
            <a:xfrm flipH="false" flipV="false" rot="0">
              <a:off x="0" y="0"/>
              <a:ext cx="5934710" cy="5515610"/>
            </a:xfrm>
            <a:custGeom>
              <a:avLst/>
              <a:gdLst/>
              <a:ahLst/>
              <a:cxnLst/>
              <a:rect r="r" b="b" t="t" l="l"/>
              <a:pathLst>
                <a:path h="5515610" w="5934710">
                  <a:moveTo>
                    <a:pt x="0" y="0"/>
                  </a:moveTo>
                  <a:lnTo>
                    <a:pt x="0" y="5515610"/>
                  </a:lnTo>
                  <a:lnTo>
                    <a:pt x="5934710" y="5515610"/>
                  </a:lnTo>
                  <a:lnTo>
                    <a:pt x="5934710" y="0"/>
                  </a:lnTo>
                  <a:lnTo>
                    <a:pt x="415290" y="0"/>
                  </a:lnTo>
                  <a:close/>
                </a:path>
              </a:pathLst>
            </a:custGeom>
            <a:blipFill>
              <a:blip r:embed="rId2"/>
              <a:stretch>
                <a:fillRect l="-4509" t="0" r="-4509" b="0"/>
              </a:stretch>
            </a:blipFill>
          </p:spPr>
        </p:sp>
      </p:grpSp>
      <p:grpSp>
        <p:nvGrpSpPr>
          <p:cNvPr name="Group 6" id="6"/>
          <p:cNvGrpSpPr/>
          <p:nvPr/>
        </p:nvGrpSpPr>
        <p:grpSpPr>
          <a:xfrm rot="0">
            <a:off x="303805" y="1965165"/>
            <a:ext cx="10458227" cy="6274661"/>
            <a:chOff x="0" y="0"/>
            <a:chExt cx="13944303" cy="8366215"/>
          </a:xfrm>
        </p:grpSpPr>
        <p:sp>
          <p:nvSpPr>
            <p:cNvPr name="TextBox 7" id="7"/>
            <p:cNvSpPr txBox="true"/>
            <p:nvPr/>
          </p:nvSpPr>
          <p:spPr>
            <a:xfrm rot="0">
              <a:off x="0" y="1204622"/>
              <a:ext cx="13944303" cy="7161593"/>
            </a:xfrm>
            <a:prstGeom prst="rect">
              <a:avLst/>
            </a:prstGeom>
          </p:spPr>
          <p:txBody>
            <a:bodyPr anchor="t" rtlCol="false" tIns="0" lIns="0" bIns="0" rIns="0">
              <a:spAutoFit/>
            </a:bodyPr>
            <a:lstStyle/>
            <a:p>
              <a:pPr algn="l">
                <a:lnSpc>
                  <a:spcPts val="4790"/>
                </a:lnSpc>
              </a:pPr>
              <a:r>
                <a:rPr lang="en-US" sz="3684">
                  <a:solidFill>
                    <a:srgbClr val="FFFFFF"/>
                  </a:solidFill>
                  <a:latin typeface="Montserrat"/>
                  <a:ea typeface="Montserrat"/>
                  <a:cs typeface="Montserrat"/>
                  <a:sym typeface="Montserrat"/>
                </a:rPr>
                <a:t>Visual Studio Code (VS Code) adalah editor kode sumber yang ringan namun sangat kuat, dikembangkan oleh Microsoft. VS Code dirancang untuk mendukung pengembangan perangkat lunak dengan fitur-fitur yang mempermudah pengkodean, debugging, dan pengelolaan proyek. Berikut adalah penjelasan lebih detail tentang VS Code:</a:t>
              </a:r>
            </a:p>
          </p:txBody>
        </p:sp>
        <p:sp>
          <p:nvSpPr>
            <p:cNvPr name="TextBox 8" id="8"/>
            <p:cNvSpPr txBox="true"/>
            <p:nvPr/>
          </p:nvSpPr>
          <p:spPr>
            <a:xfrm rot="0">
              <a:off x="0" y="-28575"/>
              <a:ext cx="13944303" cy="765667"/>
            </a:xfrm>
            <a:prstGeom prst="rect">
              <a:avLst/>
            </a:prstGeom>
          </p:spPr>
          <p:txBody>
            <a:bodyPr anchor="t" rtlCol="false" tIns="0" lIns="0" bIns="0" rIns="0">
              <a:spAutoFit/>
            </a:bodyPr>
            <a:lstStyle/>
            <a:p>
              <a:pPr algn="l">
                <a:lnSpc>
                  <a:spcPts val="4790"/>
                </a:lnSpc>
              </a:pPr>
            </a:p>
          </p:txBody>
        </p:sp>
      </p:grpSp>
      <p:sp>
        <p:nvSpPr>
          <p:cNvPr name="TextBox 9" id="9"/>
          <p:cNvSpPr txBox="true"/>
          <p:nvPr/>
        </p:nvSpPr>
        <p:spPr>
          <a:xfrm rot="0">
            <a:off x="1028700" y="869790"/>
            <a:ext cx="6213738" cy="1095375"/>
          </a:xfrm>
          <a:prstGeom prst="rect">
            <a:avLst/>
          </a:prstGeom>
        </p:spPr>
        <p:txBody>
          <a:bodyPr anchor="t" rtlCol="false" tIns="0" lIns="0" bIns="0" rIns="0">
            <a:spAutoFit/>
          </a:bodyPr>
          <a:lstStyle/>
          <a:p>
            <a:pPr algn="l">
              <a:lnSpc>
                <a:spcPts val="8640"/>
              </a:lnSpc>
            </a:pPr>
            <a:r>
              <a:rPr lang="en-US" sz="7200">
                <a:solidFill>
                  <a:srgbClr val="FFFFFF"/>
                </a:solidFill>
                <a:latin typeface="Montserrat Semi-Bold"/>
                <a:ea typeface="Montserrat Semi-Bold"/>
                <a:cs typeface="Montserrat Semi-Bold"/>
                <a:sym typeface="Montserrat Semi-Bold"/>
              </a:rPr>
              <a:t>2.2 VSCODE</a:t>
            </a:r>
          </a:p>
        </p:txBody>
      </p:sp>
      <p:sp>
        <p:nvSpPr>
          <p:cNvPr name="TextBox 10" id="10"/>
          <p:cNvSpPr txBox="true"/>
          <p:nvPr/>
        </p:nvSpPr>
        <p:spPr>
          <a:xfrm rot="0">
            <a:off x="17259300" y="680878"/>
            <a:ext cx="152400" cy="190500"/>
          </a:xfrm>
          <a:prstGeom prst="rect">
            <a:avLst/>
          </a:prstGeom>
        </p:spPr>
        <p:txBody>
          <a:bodyPr anchor="t" rtlCol="false" tIns="0" lIns="0" bIns="0" rIns="0" wrap="none">
            <a:spAutoFit/>
          </a:bodyPr>
          <a:lstStyle/>
          <a:p>
            <a:pPr algn="r">
              <a:lnSpc>
                <a:spcPts val="2800"/>
              </a:lnSpc>
              <a:spcBef>
                <a:spcPct val="0"/>
              </a:spcBef>
            </a:pPr>
            <a:r>
              <a:rPr lang="en-US" sz="2000">
                <a:solidFill>
                  <a:srgbClr val="FFFFFF"/>
                </a:solidFill>
                <a:latin typeface="Montserrat Semi-Bold"/>
                <a:ea typeface="Montserrat Semi-Bold"/>
                <a:cs typeface="Montserrat Semi-Bold"/>
                <a:sym typeface="Montserrat Semi-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DAGbt81eVEQ</dc:identifier>
  <dcterms:modified xsi:type="dcterms:W3CDTF">2011-08-01T06:04:30Z</dcterms:modified>
  <cp:revision>1</cp:revision>
  <dc:title>Blue and Brown Elegant Editorial Startup Weekend Sponsorship Pitch Deck Presentation</dc:title>
</cp:coreProperties>
</file>